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8" r:id="rId4"/>
    <p:sldId id="281" r:id="rId5"/>
    <p:sldId id="260" r:id="rId6"/>
    <p:sldId id="263" r:id="rId7"/>
    <p:sldId id="264" r:id="rId8"/>
    <p:sldId id="265" r:id="rId9"/>
    <p:sldId id="269" r:id="rId10"/>
    <p:sldId id="270" r:id="rId11"/>
    <p:sldId id="271" r:id="rId12"/>
    <p:sldId id="272" r:id="rId13"/>
    <p:sldId id="273" r:id="rId14"/>
    <p:sldId id="267" r:id="rId15"/>
    <p:sldId id="293" r:id="rId16"/>
    <p:sldId id="294" r:id="rId17"/>
    <p:sldId id="295" r:id="rId18"/>
    <p:sldId id="296" r:id="rId19"/>
    <p:sldId id="297" r:id="rId20"/>
    <p:sldId id="298" r:id="rId21"/>
    <p:sldId id="299" r:id="rId22"/>
    <p:sldId id="279" r:id="rId23"/>
    <p:sldId id="274" r:id="rId24"/>
    <p:sldId id="275" r:id="rId25"/>
    <p:sldId id="280" r:id="rId26"/>
    <p:sldId id="300" r:id="rId27"/>
    <p:sldId id="276" r:id="rId28"/>
    <p:sldId id="277" r:id="rId29"/>
    <p:sldId id="278" r:id="rId30"/>
    <p:sldId id="282" r:id="rId31"/>
    <p:sldId id="266" r:id="rId32"/>
    <p:sldId id="283" r:id="rId33"/>
    <p:sldId id="284" r:id="rId34"/>
    <p:sldId id="301" r:id="rId35"/>
    <p:sldId id="302" r:id="rId36"/>
    <p:sldId id="258" r:id="rId37"/>
    <p:sldId id="261" r:id="rId38"/>
    <p:sldId id="262" r:id="rId39"/>
    <p:sldId id="25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5921" autoAdjust="0"/>
  </p:normalViewPr>
  <p:slideViewPr>
    <p:cSldViewPr>
      <p:cViewPr varScale="1">
        <p:scale>
          <a:sx n="62" d="100"/>
          <a:sy n="62" d="100"/>
        </p:scale>
        <p:origin x="16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4B1DD-B3BF-4159-B2A0-ADBBAC9DE795}" type="datetimeFigureOut">
              <a:rPr lang="en-US" smtClean="0"/>
              <a:t>2/22/2018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8C495-D8AF-4870-A282-61C5B674D796}" type="slidenum">
              <a:rPr lang="en-US" smtClean="0"/>
              <a:t>‹#›</a:t>
            </a:fld>
            <a:endParaRPr lang="en-US"/>
          </a:p>
        </p:txBody>
      </p:sp>
    </p:spTree>
    <p:extLst>
      <p:ext uri="{BB962C8B-B14F-4D97-AF65-F5344CB8AC3E}">
        <p14:creationId xmlns:p14="http://schemas.microsoft.com/office/powerpoint/2010/main" val="55994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a:t>
            </a:fld>
            <a:endParaRPr lang="en-US"/>
          </a:p>
        </p:txBody>
      </p:sp>
    </p:spTree>
    <p:extLst>
      <p:ext uri="{BB962C8B-B14F-4D97-AF65-F5344CB8AC3E}">
        <p14:creationId xmlns:p14="http://schemas.microsoft.com/office/powerpoint/2010/main" val="249779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Herds</a:t>
            </a:r>
            <a:r>
              <a:rPr lang="en-US" baseline="0" dirty="0"/>
              <a:t> cannot do “reciprocal testing” where they test each other the same month</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12</a:t>
            </a:fld>
            <a:endParaRPr lang="en-US"/>
          </a:p>
        </p:txBody>
      </p:sp>
    </p:spTree>
    <p:extLst>
      <p:ext uri="{BB962C8B-B14F-4D97-AF65-F5344CB8AC3E}">
        <p14:creationId xmlns:p14="http://schemas.microsoft.com/office/powerpoint/2010/main" val="421968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Langston videos</a:t>
            </a:r>
            <a:r>
              <a:rPr lang="en-US" baseline="0" dirty="0"/>
              <a:t> aren’t great quality</a:t>
            </a:r>
          </a:p>
          <a:p>
            <a:r>
              <a:rPr lang="en-US" baseline="0" dirty="0"/>
              <a:t>West is $40 and good for two years, training isn’t great</a:t>
            </a:r>
          </a:p>
          <a:p>
            <a:r>
              <a:rPr lang="en-US" baseline="0" dirty="0"/>
              <a:t>WA class may have low fee</a:t>
            </a:r>
          </a:p>
          <a:p>
            <a:r>
              <a:rPr lang="en-US" baseline="0" dirty="0"/>
              <a:t>If in doubt, check with your DHIA.  Some have to assign a new tester number for testers they don’t certify</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13</a:t>
            </a:fld>
            <a:endParaRPr lang="en-US"/>
          </a:p>
        </p:txBody>
      </p:sp>
    </p:spTree>
    <p:extLst>
      <p:ext uri="{BB962C8B-B14F-4D97-AF65-F5344CB8AC3E}">
        <p14:creationId xmlns:p14="http://schemas.microsoft.com/office/powerpoint/2010/main" val="223098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$9-20 scale,</a:t>
            </a:r>
            <a:r>
              <a:rPr lang="en-US" baseline="0" dirty="0"/>
              <a:t> hanging is preferred</a:t>
            </a:r>
          </a:p>
          <a:p>
            <a:r>
              <a:rPr lang="en-US" baseline="0" dirty="0"/>
              <a:t>Willamette DHIA is certifying for $12</a:t>
            </a:r>
          </a:p>
          <a:p>
            <a:r>
              <a:rPr lang="en-US" baseline="0" dirty="0"/>
              <a:t>Sticker on back shows certification date</a:t>
            </a:r>
          </a:p>
          <a:p>
            <a:r>
              <a:rPr lang="en-US" baseline="0" dirty="0"/>
              <a:t>Don’t ask for “calibration”</a:t>
            </a:r>
          </a:p>
          <a:p>
            <a:r>
              <a:rPr lang="en-US" baseline="0" dirty="0"/>
              <a:t>Some places like post office can certify</a:t>
            </a:r>
          </a:p>
          <a:p>
            <a:r>
              <a:rPr lang="en-US" baseline="0" dirty="0"/>
              <a:t>$2 salad dressing label from Cash and Carry restaurant supply store</a:t>
            </a:r>
          </a:p>
          <a:p>
            <a:r>
              <a:rPr lang="en-US" baseline="0" dirty="0"/>
              <a:t>If vials don’t have a lock, put scotch tape over the top</a:t>
            </a:r>
          </a:p>
          <a:p>
            <a:r>
              <a:rPr lang="en-US" baseline="0" dirty="0"/>
              <a:t>“Visible ID” must be readable from a few feet away- can be number or name</a:t>
            </a:r>
          </a:p>
          <a:p>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14</a:t>
            </a:fld>
            <a:endParaRPr lang="en-US"/>
          </a:p>
        </p:txBody>
      </p:sp>
    </p:spTree>
    <p:extLst>
      <p:ext uri="{BB962C8B-B14F-4D97-AF65-F5344CB8AC3E}">
        <p14:creationId xmlns:p14="http://schemas.microsoft.com/office/powerpoint/2010/main" val="579538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use regular paper or write directly on forms.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16</a:t>
            </a:fld>
            <a:endParaRPr lang="en-US"/>
          </a:p>
        </p:txBody>
      </p:sp>
    </p:spTree>
    <p:extLst>
      <p:ext uri="{BB962C8B-B14F-4D97-AF65-F5344CB8AC3E}">
        <p14:creationId xmlns:p14="http://schemas.microsoft.com/office/powerpoint/2010/main" val="121683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Goat milk separates quickly, so mix</a:t>
            </a:r>
            <a:r>
              <a:rPr lang="en-US" baseline="0" dirty="0"/>
              <a:t> thoroughly, then sample quickly.</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19</a:t>
            </a:fld>
            <a:endParaRPr lang="en-US"/>
          </a:p>
        </p:txBody>
      </p:sp>
    </p:spTree>
    <p:extLst>
      <p:ext uri="{BB962C8B-B14F-4D97-AF65-F5344CB8AC3E}">
        <p14:creationId xmlns:p14="http://schemas.microsoft.com/office/powerpoint/2010/main" val="388103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a:t>
            </a:r>
            <a:r>
              <a:rPr lang="en-US" baseline="0" dirty="0"/>
              <a:t> have other forms.  Provo uses a triplicate from.  DRMS uses software called </a:t>
            </a:r>
            <a:r>
              <a:rPr lang="en-US" baseline="0" dirty="0" err="1"/>
              <a:t>PCDart</a:t>
            </a:r>
            <a:r>
              <a:rPr lang="en-US" baseline="0" dirty="0"/>
              <a:t> (I used to print this) or paper forms.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21</a:t>
            </a:fld>
            <a:endParaRPr lang="en-US"/>
          </a:p>
        </p:txBody>
      </p:sp>
    </p:spTree>
    <p:extLst>
      <p:ext uri="{BB962C8B-B14F-4D97-AF65-F5344CB8AC3E}">
        <p14:creationId xmlns:p14="http://schemas.microsoft.com/office/powerpoint/2010/main" val="153182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DHIAs are Washington, Willamette,</a:t>
            </a:r>
            <a:r>
              <a:rPr lang="en-US" baseline="0" dirty="0"/>
              <a:t> Langston and others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23</a:t>
            </a:fld>
            <a:endParaRPr lang="en-US"/>
          </a:p>
        </p:txBody>
      </p:sp>
    </p:spTree>
    <p:extLst>
      <p:ext uri="{BB962C8B-B14F-4D97-AF65-F5344CB8AC3E}">
        <p14:creationId xmlns:p14="http://schemas.microsoft.com/office/powerpoint/2010/main" val="3172284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Provo and DRMS as well as others</a:t>
            </a:r>
          </a:p>
          <a:p>
            <a:r>
              <a:rPr lang="en-US" dirty="0"/>
              <a:t>CDCB website allows you to share raw data</a:t>
            </a:r>
          </a:p>
        </p:txBody>
      </p:sp>
      <p:sp>
        <p:nvSpPr>
          <p:cNvPr id="4" name="Slide Number Placeholder 3"/>
          <p:cNvSpPr>
            <a:spLocks noGrp="1"/>
          </p:cNvSpPr>
          <p:nvPr>
            <p:ph type="sldNum" sz="quarter" idx="10"/>
          </p:nvPr>
        </p:nvSpPr>
        <p:spPr/>
        <p:txBody>
          <a:bodyPr/>
          <a:lstStyle/>
          <a:p>
            <a:fld id="{A6E8C495-D8AF-4870-A282-61C5B674D796}" type="slidenum">
              <a:rPr lang="en-US" smtClean="0"/>
              <a:t>24</a:t>
            </a:fld>
            <a:endParaRPr lang="en-US"/>
          </a:p>
        </p:txBody>
      </p:sp>
    </p:spTree>
    <p:extLst>
      <p:ext uri="{BB962C8B-B14F-4D97-AF65-F5344CB8AC3E}">
        <p14:creationId xmlns:p14="http://schemas.microsoft.com/office/powerpoint/2010/main" val="218055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snoop on goats around the country.  This has a ton</a:t>
            </a:r>
            <a:r>
              <a:rPr lang="en-US" baseline="0" dirty="0"/>
              <a:t> of information including the data center I used, the number of tests per lactation, the number of times an animal on test changed herds, the lactation curve.  You can learn a lot about the animals, but even more about the herd and if they share your </a:t>
            </a:r>
            <a:r>
              <a:rPr lang="en-US" baseline="0" dirty="0" err="1"/>
              <a:t>priorites</a:t>
            </a:r>
            <a:r>
              <a:rPr lang="en-US" baseline="0" dirty="0"/>
              <a:t>.  </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26</a:t>
            </a:fld>
            <a:endParaRPr lang="en-US"/>
          </a:p>
        </p:txBody>
      </p:sp>
    </p:spTree>
    <p:extLst>
      <p:ext uri="{BB962C8B-B14F-4D97-AF65-F5344CB8AC3E}">
        <p14:creationId xmlns:p14="http://schemas.microsoft.com/office/powerpoint/2010/main" val="2045957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Awards</a:t>
            </a:r>
            <a:r>
              <a:rPr lang="en-US" baseline="0" dirty="0"/>
              <a:t> include stars, Superior Genetics (which requires linear appraisal as well) and Elite which is a USDA award, not a registry one</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27</a:t>
            </a:fld>
            <a:endParaRPr lang="en-US"/>
          </a:p>
        </p:txBody>
      </p:sp>
    </p:spTree>
    <p:extLst>
      <p:ext uri="{BB962C8B-B14F-4D97-AF65-F5344CB8AC3E}">
        <p14:creationId xmlns:p14="http://schemas.microsoft.com/office/powerpoint/2010/main" val="133984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to tailor</a:t>
            </a:r>
            <a:r>
              <a:rPr lang="en-US" baseline="0" dirty="0"/>
              <a:t> the discussion to the correct audience</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3</a:t>
            </a:fld>
            <a:endParaRPr lang="en-US"/>
          </a:p>
        </p:txBody>
      </p:sp>
    </p:spTree>
    <p:extLst>
      <p:ext uri="{BB962C8B-B14F-4D97-AF65-F5344CB8AC3E}">
        <p14:creationId xmlns:p14="http://schemas.microsoft.com/office/powerpoint/2010/main" val="2158434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28</a:t>
            </a:fld>
            <a:endParaRPr lang="en-US"/>
          </a:p>
        </p:txBody>
      </p:sp>
    </p:spTree>
    <p:extLst>
      <p:ext uri="{BB962C8B-B14F-4D97-AF65-F5344CB8AC3E}">
        <p14:creationId xmlns:p14="http://schemas.microsoft.com/office/powerpoint/2010/main" val="1406143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29</a:t>
            </a:fld>
            <a:endParaRPr lang="en-US"/>
          </a:p>
        </p:txBody>
      </p:sp>
    </p:spTree>
    <p:extLst>
      <p:ext uri="{BB962C8B-B14F-4D97-AF65-F5344CB8AC3E}">
        <p14:creationId xmlns:p14="http://schemas.microsoft.com/office/powerpoint/2010/main" val="85253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to be snobby about one day stars</a:t>
            </a:r>
            <a:r>
              <a:rPr lang="en-US" baseline="0" dirty="0"/>
              <a:t> until I ran my records through a calculator.  Only my two best does, on their best day qualified, even though all earned “full DHIA” stars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31</a:t>
            </a:fld>
            <a:endParaRPr lang="en-US"/>
          </a:p>
        </p:txBody>
      </p:sp>
    </p:spTree>
    <p:extLst>
      <p:ext uri="{BB962C8B-B14F-4D97-AF65-F5344CB8AC3E}">
        <p14:creationId xmlns:p14="http://schemas.microsoft.com/office/powerpoint/2010/main" val="4017258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https://www.uscdcb.com/</a:t>
            </a:r>
          </a:p>
        </p:txBody>
      </p:sp>
      <p:sp>
        <p:nvSpPr>
          <p:cNvPr id="4" name="Slide Number Placeholder 3"/>
          <p:cNvSpPr>
            <a:spLocks noGrp="1"/>
          </p:cNvSpPr>
          <p:nvPr>
            <p:ph type="sldNum" sz="quarter" idx="10"/>
          </p:nvPr>
        </p:nvSpPr>
        <p:spPr/>
        <p:txBody>
          <a:bodyPr/>
          <a:lstStyle/>
          <a:p>
            <a:fld id="{A6E8C495-D8AF-4870-A282-61C5B674D796}" type="slidenum">
              <a:rPr lang="en-US" smtClean="0"/>
              <a:t>36</a:t>
            </a:fld>
            <a:endParaRPr lang="en-US"/>
          </a:p>
        </p:txBody>
      </p:sp>
    </p:spTree>
    <p:extLst>
      <p:ext uri="{BB962C8B-B14F-4D97-AF65-F5344CB8AC3E}">
        <p14:creationId xmlns:p14="http://schemas.microsoft.com/office/powerpoint/2010/main" val="200075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“gallon a day” claims</a:t>
            </a:r>
          </a:p>
          <a:p>
            <a:r>
              <a:rPr lang="en-US" baseline="0" dirty="0"/>
              <a:t>Increased value is </a:t>
            </a:r>
            <a:r>
              <a:rPr lang="en-US" baseline="0" dirty="0" err="1"/>
              <a:t>dependant</a:t>
            </a:r>
            <a:r>
              <a:rPr lang="en-US" baseline="0" dirty="0"/>
              <a:t> on your customer- many buyers don’t understand or care about data</a:t>
            </a:r>
          </a:p>
          <a:p>
            <a:r>
              <a:rPr lang="en-US" baseline="0" dirty="0"/>
              <a:t>ADGA says there are “approximately 761 herds on milk test”.  I’m a little no name American Nubian breeder from Estacada, but I will, and do, pit my girls against any goat in the nation.  Some are better than us, but a lot aren’t.</a:t>
            </a:r>
          </a:p>
          <a:p>
            <a:r>
              <a:rPr lang="en-US" baseline="0" dirty="0"/>
              <a:t>Jesse was for sale, until I saw his daughters’ production.</a:t>
            </a:r>
          </a:p>
          <a:p>
            <a:r>
              <a:rPr lang="en-US" dirty="0"/>
              <a:t>Level playing field is a bit of a misnomer, since a lot of management</a:t>
            </a:r>
            <a:r>
              <a:rPr lang="en-US" baseline="0" dirty="0"/>
              <a:t> goes into production, but you don’t need to be in an area with big name herds to do well</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4</a:t>
            </a:fld>
            <a:endParaRPr lang="en-US"/>
          </a:p>
        </p:txBody>
      </p:sp>
    </p:spTree>
    <p:extLst>
      <p:ext uri="{BB962C8B-B14F-4D97-AF65-F5344CB8AC3E}">
        <p14:creationId xmlns:p14="http://schemas.microsoft.com/office/powerpoint/2010/main" val="85860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Disclaimers</a:t>
            </a:r>
            <a:r>
              <a:rPr lang="en-US" baseline="0" dirty="0"/>
              <a:t> slide again</a:t>
            </a:r>
          </a:p>
          <a:p>
            <a:endParaRPr lang="en-US" baseline="0" dirty="0"/>
          </a:p>
          <a:p>
            <a:r>
              <a:rPr lang="en-US" baseline="0" dirty="0"/>
              <a:t>There are some differences in cows and goats.  We tend to keep retired animals, and kidding and litter sizes are very different.  We have a much smaller data set than cows, so our statistics are much less valid.</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5</a:t>
            </a:fld>
            <a:endParaRPr lang="en-US"/>
          </a:p>
        </p:txBody>
      </p:sp>
    </p:spTree>
    <p:extLst>
      <p:ext uri="{BB962C8B-B14F-4D97-AF65-F5344CB8AC3E}">
        <p14:creationId xmlns:p14="http://schemas.microsoft.com/office/powerpoint/2010/main" val="342720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tell me.  Crawling</a:t>
            </a:r>
            <a:r>
              <a:rPr lang="en-US" baseline="0" dirty="0"/>
              <a:t> out of bed on a Sunday morning is hard…</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6</a:t>
            </a:fld>
            <a:endParaRPr lang="en-US"/>
          </a:p>
        </p:txBody>
      </p:sp>
    </p:spTree>
    <p:extLst>
      <p:ext uri="{BB962C8B-B14F-4D97-AF65-F5344CB8AC3E}">
        <p14:creationId xmlns:p14="http://schemas.microsoft.com/office/powerpoint/2010/main" val="22861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pull kids for 24 hours</a:t>
            </a:r>
          </a:p>
          <a:p>
            <a:r>
              <a:rPr lang="en-US" dirty="0"/>
              <a:t>Once a day milking will make your records look poorer than they really are</a:t>
            </a:r>
          </a:p>
          <a:p>
            <a:r>
              <a:rPr lang="en-US" dirty="0"/>
              <a:t>You are supposed to put all animals in milk on test</a:t>
            </a:r>
          </a:p>
          <a:p>
            <a:r>
              <a:rPr lang="en-US" dirty="0"/>
              <a:t>ADGA allows you to</a:t>
            </a:r>
            <a:r>
              <a:rPr lang="en-US" baseline="0" dirty="0"/>
              <a:t> pick some breeds</a:t>
            </a:r>
          </a:p>
          <a:p>
            <a:r>
              <a:rPr lang="en-US" baseline="0" dirty="0"/>
              <a:t>305 days is a “full” lactation, the VAST majority of goats on test are dried off before that</a:t>
            </a:r>
          </a:p>
          <a:p>
            <a:r>
              <a:rPr lang="en-US" baseline="0" dirty="0"/>
              <a:t>Extended lactations will show the full number of days and raw test data, but will be cut off at 305 days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7</a:t>
            </a:fld>
            <a:endParaRPr lang="en-US"/>
          </a:p>
        </p:txBody>
      </p:sp>
    </p:spTree>
    <p:extLst>
      <p:ext uri="{BB962C8B-B14F-4D97-AF65-F5344CB8AC3E}">
        <p14:creationId xmlns:p14="http://schemas.microsoft.com/office/powerpoint/2010/main" val="195388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others I am</a:t>
            </a:r>
            <a:r>
              <a:rPr lang="en-US" baseline="0" dirty="0"/>
              <a:t> less familiar with.  </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9</a:t>
            </a:fld>
            <a:endParaRPr lang="en-US"/>
          </a:p>
        </p:txBody>
      </p:sp>
    </p:spTree>
    <p:extLst>
      <p:ext uri="{BB962C8B-B14F-4D97-AF65-F5344CB8AC3E}">
        <p14:creationId xmlns:p14="http://schemas.microsoft.com/office/powerpoint/2010/main" val="381124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ST and AR isn’t terribly clear</a:t>
            </a:r>
          </a:p>
          <a:p>
            <a:r>
              <a:rPr lang="en-US" dirty="0"/>
              <a:t>AR</a:t>
            </a:r>
            <a:r>
              <a:rPr lang="en-US" baseline="0" dirty="0"/>
              <a:t> requires 240 days and 8 tests</a:t>
            </a:r>
          </a:p>
          <a:p>
            <a:r>
              <a:rPr lang="en-US" baseline="0" dirty="0"/>
              <a:t>ST does not have as much lactation data available</a:t>
            </a:r>
          </a:p>
          <a:p>
            <a:r>
              <a:rPr lang="en-US" baseline="0" dirty="0"/>
              <a:t>I don’t know why they don’t get an evaluation.  A new Standard tester will qualify a herd for evaluations.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10</a:t>
            </a:fld>
            <a:endParaRPr lang="en-US"/>
          </a:p>
        </p:txBody>
      </p:sp>
    </p:spTree>
    <p:extLst>
      <p:ext uri="{BB962C8B-B14F-4D97-AF65-F5344CB8AC3E}">
        <p14:creationId xmlns:p14="http://schemas.microsoft.com/office/powerpoint/2010/main" val="2548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closest</a:t>
            </a:r>
            <a:r>
              <a:rPr lang="en-US" baseline="0" dirty="0"/>
              <a:t> to the “normal” DHIA based on cows</a:t>
            </a:r>
            <a:endParaRPr lang="en-US" dirty="0"/>
          </a:p>
        </p:txBody>
      </p:sp>
      <p:sp>
        <p:nvSpPr>
          <p:cNvPr id="4" name="Slide Number Placeholder 3"/>
          <p:cNvSpPr>
            <a:spLocks noGrp="1"/>
          </p:cNvSpPr>
          <p:nvPr>
            <p:ph type="sldNum" sz="quarter" idx="10"/>
          </p:nvPr>
        </p:nvSpPr>
        <p:spPr/>
        <p:txBody>
          <a:bodyPr/>
          <a:lstStyle/>
          <a:p>
            <a:fld id="{A6E8C495-D8AF-4870-A282-61C5B674D796}" type="slidenum">
              <a:rPr lang="en-US" smtClean="0"/>
              <a:t>11</a:t>
            </a:fld>
            <a:endParaRPr lang="en-US"/>
          </a:p>
        </p:txBody>
      </p:sp>
    </p:spTree>
    <p:extLst>
      <p:ext uri="{BB962C8B-B14F-4D97-AF65-F5344CB8AC3E}">
        <p14:creationId xmlns:p14="http://schemas.microsoft.com/office/powerpoint/2010/main" val="2894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EBBE7C-537A-485A-AE7B-59F090B7E33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273617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EBBE7C-537A-485A-AE7B-59F090B7E33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240116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EBBE7C-537A-485A-AE7B-59F090B7E33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365594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EBBE7C-537A-485A-AE7B-59F090B7E33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239104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EBBE7C-537A-485A-AE7B-59F090B7E330}"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251276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EBBE7C-537A-485A-AE7B-59F090B7E330}"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405860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EBBE7C-537A-485A-AE7B-59F090B7E330}"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301998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EBBE7C-537A-485A-AE7B-59F090B7E330}"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17463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BBE7C-537A-485A-AE7B-59F090B7E330}"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146951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EBBE7C-537A-485A-AE7B-59F090B7E330}"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125519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EBBE7C-537A-485A-AE7B-59F090B7E330}"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F6B2C-9E30-48F9-AE09-AE3F901EC272}" type="slidenum">
              <a:rPr lang="en-US" smtClean="0"/>
              <a:t>‹#›</a:t>
            </a:fld>
            <a:endParaRPr lang="en-US"/>
          </a:p>
        </p:txBody>
      </p:sp>
    </p:spTree>
    <p:extLst>
      <p:ext uri="{BB962C8B-B14F-4D97-AF65-F5344CB8AC3E}">
        <p14:creationId xmlns:p14="http://schemas.microsoft.com/office/powerpoint/2010/main" val="254618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BBE7C-537A-485A-AE7B-59F090B7E330}" type="datetimeFigureOut">
              <a:rPr lang="en-US" smtClean="0"/>
              <a:t>2/22/2018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F6B2C-9E30-48F9-AE09-AE3F901EC272}" type="slidenum">
              <a:rPr lang="en-US" smtClean="0"/>
              <a:t>‹#›</a:t>
            </a:fld>
            <a:endParaRPr lang="en-US"/>
          </a:p>
        </p:txBody>
      </p:sp>
    </p:spTree>
    <p:extLst>
      <p:ext uri="{BB962C8B-B14F-4D97-AF65-F5344CB8AC3E}">
        <p14:creationId xmlns:p14="http://schemas.microsoft.com/office/powerpoint/2010/main" val="183221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rina@getfool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FYgk9Izcu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American-Weigh-Scale-Digital-0-05-Pounds/dp/B0012TDR9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atic1.1.sqspcdn.com/static/f/378878/26595047/1444408227837/Starting+on+Milk+Test+July+2015+update.pdf?token=BPyJeOlkRsy4hwdowVp72Le6znQ%3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acebook.com/groups/DHIAgoats/" TargetMode="External"/><Relationship Id="rId5" Type="http://schemas.openxmlformats.org/officeDocument/2006/relationships/hyperlink" Target="http://landofhavilahfarm.com/loh/natural-raising/other-helpful-information/info-on-dhir-milk-test/" TargetMode="External"/><Relationship Id="rId4" Type="http://schemas.openxmlformats.org/officeDocument/2006/relationships/hyperlink" Target="http://narrowgatenigeriandwarf.com/blog.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dhia.org/" TargetMode="External"/><Relationship Id="rId2" Type="http://schemas.openxmlformats.org/officeDocument/2006/relationships/hyperlink" Target="https://www.uscdcb.com/" TargetMode="External"/><Relationship Id="rId1" Type="http://schemas.openxmlformats.org/officeDocument/2006/relationships/slideLayout" Target="../slideLayouts/slideLayout2.xml"/><Relationship Id="rId5" Type="http://schemas.openxmlformats.org/officeDocument/2006/relationships/hyperlink" Target="http://www.dhiprovo.com/" TargetMode="External"/><Relationship Id="rId4" Type="http://schemas.openxmlformats.org/officeDocument/2006/relationships/hyperlink" Target="https://www.drms.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office@wdhia.org" TargetMode="External"/><Relationship Id="rId2" Type="http://schemas.openxmlformats.org/officeDocument/2006/relationships/hyperlink" Target="http://www.wa-dhia.com/" TargetMode="External"/><Relationship Id="rId1" Type="http://schemas.openxmlformats.org/officeDocument/2006/relationships/slideLayout" Target="../slideLayouts/slideLayout2.xml"/><Relationship Id="rId4" Type="http://schemas.openxmlformats.org/officeDocument/2006/relationships/hyperlink" Target="http://www.dhiawest.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mericangoatsociety.com/milkpail/milk_production_awards.php" TargetMode="External"/><Relationship Id="rId2" Type="http://schemas.openxmlformats.org/officeDocument/2006/relationships/hyperlink" Target="http://adga.org/performance-programs/production-testing/" TargetMode="External"/><Relationship Id="rId1" Type="http://schemas.openxmlformats.org/officeDocument/2006/relationships/slideLayout" Target="../slideLayouts/slideLayout1.xml"/><Relationship Id="rId5" Type="http://schemas.openxmlformats.org/officeDocument/2006/relationships/hyperlink" Target="http://www.idgr-ifbr.com/dairy-goat-milk-test.html" TargetMode="External"/><Relationship Id="rId4" Type="http://schemas.openxmlformats.org/officeDocument/2006/relationships/hyperlink" Target="http://www.tmgronline.com/milk-test-how-t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a:t>Milk Testing for Dummies</a:t>
            </a:r>
          </a:p>
        </p:txBody>
      </p:sp>
      <p:sp>
        <p:nvSpPr>
          <p:cNvPr id="3" name="Subtitle 2"/>
          <p:cNvSpPr>
            <a:spLocks noGrp="1"/>
          </p:cNvSpPr>
          <p:nvPr>
            <p:ph type="subTitle" idx="1"/>
          </p:nvPr>
        </p:nvSpPr>
        <p:spPr>
          <a:xfrm>
            <a:off x="1371600" y="3200400"/>
            <a:ext cx="6400800" cy="2590800"/>
          </a:xfrm>
        </p:spPr>
        <p:txBody>
          <a:bodyPr>
            <a:normAutofit fontScale="85000" lnSpcReduction="20000"/>
          </a:bodyPr>
          <a:lstStyle/>
          <a:p>
            <a:r>
              <a:rPr lang="en-US" dirty="0">
                <a:solidFill>
                  <a:schemeClr val="tx1"/>
                </a:solidFill>
              </a:rPr>
              <a:t>The Nuts and Bolts of Getting Started on Milk Test</a:t>
            </a:r>
          </a:p>
          <a:p>
            <a:endParaRPr lang="en-US" dirty="0">
              <a:solidFill>
                <a:schemeClr val="tx1"/>
              </a:solidFill>
            </a:endParaRPr>
          </a:p>
          <a:p>
            <a:r>
              <a:rPr lang="en-US" sz="2100" dirty="0">
                <a:solidFill>
                  <a:schemeClr val="tx1"/>
                </a:solidFill>
              </a:rPr>
              <a:t>Trina Voss	Getfoola Farms</a:t>
            </a:r>
            <a:r>
              <a:rPr lang="en-US" sz="2100" dirty="0"/>
              <a:t>	</a:t>
            </a:r>
            <a:r>
              <a:rPr lang="en-US" sz="2100" dirty="0">
                <a:hlinkClick r:id="rId2"/>
              </a:rPr>
              <a:t>trina@getfoola.com</a:t>
            </a:r>
            <a:endParaRPr lang="en-US" sz="2100" dirty="0"/>
          </a:p>
          <a:p>
            <a:endParaRPr lang="en-US" sz="2100" dirty="0"/>
          </a:p>
          <a:p>
            <a:r>
              <a:rPr lang="en-US" sz="2100" dirty="0">
                <a:solidFill>
                  <a:schemeClr val="tx1"/>
                </a:solidFill>
              </a:rPr>
              <a:t>©2018 Getfoola Farms  </a:t>
            </a:r>
          </a:p>
          <a:p>
            <a:r>
              <a:rPr lang="en-US" sz="2100" dirty="0">
                <a:solidFill>
                  <a:schemeClr val="tx1"/>
                </a:solidFill>
              </a:rPr>
              <a:t>This document may be distributed freely, so long as it is not modified and the copyright is not altered or removed.</a:t>
            </a:r>
          </a:p>
        </p:txBody>
      </p:sp>
    </p:spTree>
    <p:extLst>
      <p:ext uri="{BB962C8B-B14F-4D97-AF65-F5344CB8AC3E}">
        <p14:creationId xmlns:p14="http://schemas.microsoft.com/office/powerpoint/2010/main" val="230169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Owner Sampler</a:t>
            </a:r>
          </a:p>
        </p:txBody>
      </p:sp>
      <p:sp>
        <p:nvSpPr>
          <p:cNvPr id="3" name="Content Placeholder 2"/>
          <p:cNvSpPr>
            <a:spLocks noGrp="1"/>
          </p:cNvSpPr>
          <p:nvPr>
            <p:ph idx="1"/>
          </p:nvPr>
        </p:nvSpPr>
        <p:spPr/>
        <p:txBody>
          <a:bodyPr>
            <a:normAutofit lnSpcReduction="10000"/>
          </a:bodyPr>
          <a:lstStyle/>
          <a:p>
            <a:r>
              <a:rPr lang="en-US" dirty="0"/>
              <a:t>Owner does testing, once a year needs a Verification Test</a:t>
            </a:r>
          </a:p>
          <a:p>
            <a:pPr marL="914400" lvl="2" indent="0">
              <a:buNone/>
            </a:pPr>
            <a:r>
              <a:rPr lang="en-US" dirty="0"/>
              <a:t>Owner must be a certified tester</a:t>
            </a:r>
          </a:p>
          <a:p>
            <a:r>
              <a:rPr lang="en-US" dirty="0"/>
              <a:t>Does do not get genetic evaluations the first year the HERD (not each animal) is on test</a:t>
            </a:r>
          </a:p>
          <a:p>
            <a:r>
              <a:rPr lang="en-US" dirty="0"/>
              <a:t>Does not qualify for ADGA Top Ten</a:t>
            </a:r>
          </a:p>
          <a:p>
            <a:r>
              <a:rPr lang="en-US" dirty="0"/>
              <a:t>Some do not put as much faith in the data</a:t>
            </a:r>
          </a:p>
          <a:p>
            <a:r>
              <a:rPr lang="en-US" dirty="0"/>
              <a:t>ADGA has two versions</a:t>
            </a:r>
          </a:p>
          <a:p>
            <a:pPr marL="914400" lvl="2" indent="0">
              <a:buNone/>
            </a:pPr>
            <a:r>
              <a:rPr lang="en-US" dirty="0"/>
              <a:t>ST and AR</a:t>
            </a:r>
          </a:p>
        </p:txBody>
      </p:sp>
    </p:spTree>
    <p:extLst>
      <p:ext uri="{BB962C8B-B14F-4D97-AF65-F5344CB8AC3E}">
        <p14:creationId xmlns:p14="http://schemas.microsoft.com/office/powerpoint/2010/main" val="276756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Test</a:t>
            </a:r>
          </a:p>
        </p:txBody>
      </p:sp>
      <p:sp>
        <p:nvSpPr>
          <p:cNvPr id="3" name="Content Placeholder 2"/>
          <p:cNvSpPr>
            <a:spLocks noGrp="1"/>
          </p:cNvSpPr>
          <p:nvPr>
            <p:ph idx="1"/>
          </p:nvPr>
        </p:nvSpPr>
        <p:spPr/>
        <p:txBody>
          <a:bodyPr/>
          <a:lstStyle/>
          <a:p>
            <a:r>
              <a:rPr lang="en-US" dirty="0"/>
              <a:t>A certified tester handles all sampling and paperwork</a:t>
            </a:r>
          </a:p>
          <a:p>
            <a:r>
              <a:rPr lang="en-US" dirty="0"/>
              <a:t>Qualifies for Top Ten</a:t>
            </a:r>
          </a:p>
          <a:p>
            <a:r>
              <a:rPr lang="en-US" dirty="0"/>
              <a:t>Data Collection Rating (an evaluation of how “good” your data is) goes up quickly</a:t>
            </a:r>
          </a:p>
          <a:p>
            <a:r>
              <a:rPr lang="en-US" dirty="0"/>
              <a:t>Does not require a verification test unless you are at risk for top ten</a:t>
            </a:r>
          </a:p>
        </p:txBody>
      </p:sp>
    </p:spTree>
    <p:extLst>
      <p:ext uri="{BB962C8B-B14F-4D97-AF65-F5344CB8AC3E}">
        <p14:creationId xmlns:p14="http://schemas.microsoft.com/office/powerpoint/2010/main" val="354697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Test</a:t>
            </a:r>
          </a:p>
        </p:txBody>
      </p:sp>
      <p:sp>
        <p:nvSpPr>
          <p:cNvPr id="3" name="Content Placeholder 2"/>
          <p:cNvSpPr>
            <a:spLocks noGrp="1"/>
          </p:cNvSpPr>
          <p:nvPr>
            <p:ph sz="half" idx="1"/>
          </p:nvPr>
        </p:nvSpPr>
        <p:spPr/>
        <p:txBody>
          <a:bodyPr>
            <a:normAutofit fontScale="92500"/>
          </a:bodyPr>
          <a:lstStyle/>
          <a:p>
            <a:r>
              <a:rPr lang="en-US" dirty="0"/>
              <a:t>A version of Standard</a:t>
            </a:r>
          </a:p>
          <a:p>
            <a:pPr marL="0" indent="0">
              <a:buNone/>
            </a:pPr>
            <a:endParaRPr lang="en-US" sz="1200" dirty="0"/>
          </a:p>
          <a:p>
            <a:r>
              <a:rPr lang="en-US" dirty="0"/>
              <a:t>Three or more herds</a:t>
            </a:r>
          </a:p>
          <a:p>
            <a:endParaRPr lang="en-US" sz="1200" dirty="0"/>
          </a:p>
          <a:p>
            <a:r>
              <a:rPr lang="en-US" dirty="0"/>
              <a:t>Rotate testing other herds</a:t>
            </a:r>
          </a:p>
          <a:p>
            <a:pPr marL="457200" lvl="1" indent="0">
              <a:buNone/>
            </a:pPr>
            <a:r>
              <a:rPr lang="en-US" dirty="0"/>
              <a:t>	</a:t>
            </a:r>
          </a:p>
          <a:p>
            <a:pPr marL="457200" lvl="1" indent="0">
              <a:buNone/>
            </a:pPr>
            <a:r>
              <a:rPr lang="en-US" dirty="0"/>
              <a:t>A tests B, B tests C, C tests A</a:t>
            </a:r>
          </a:p>
          <a:p>
            <a:pPr marL="457200" lvl="1" indent="0">
              <a:buNone/>
            </a:pPr>
            <a:r>
              <a:rPr lang="en-US" dirty="0"/>
              <a:t>		then</a:t>
            </a:r>
          </a:p>
          <a:p>
            <a:pPr marL="457200" lvl="1" indent="0">
              <a:buNone/>
            </a:pPr>
            <a:r>
              <a:rPr lang="en-US" dirty="0"/>
              <a:t>A tests C, B tests A, C tests B</a:t>
            </a:r>
          </a:p>
          <a:p>
            <a:pPr marL="457200" lvl="1" indent="0">
              <a:buNone/>
            </a:pPr>
            <a:endParaRPr lang="en-US" sz="1200" dirty="0"/>
          </a:p>
          <a:p>
            <a:pPr marL="514350" indent="-457200"/>
            <a:r>
              <a:rPr lang="en-US" dirty="0"/>
              <a:t>Traditionally involves adult beverages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49428" y="2424627"/>
            <a:ext cx="3836144" cy="2877108"/>
          </a:xfrm>
        </p:spPr>
      </p:pic>
    </p:spTree>
    <p:extLst>
      <p:ext uri="{BB962C8B-B14F-4D97-AF65-F5344CB8AC3E}">
        <p14:creationId xmlns:p14="http://schemas.microsoft.com/office/powerpoint/2010/main" val="195076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Tester Requirements</a:t>
            </a:r>
          </a:p>
        </p:txBody>
      </p:sp>
      <p:sp>
        <p:nvSpPr>
          <p:cNvPr id="3" name="Content Placeholder 2"/>
          <p:cNvSpPr>
            <a:spLocks noGrp="1"/>
          </p:cNvSpPr>
          <p:nvPr>
            <p:ph sz="half" idx="1"/>
          </p:nvPr>
        </p:nvSpPr>
        <p:spPr/>
        <p:txBody>
          <a:bodyPr>
            <a:normAutofit fontScale="70000" lnSpcReduction="20000"/>
          </a:bodyPr>
          <a:lstStyle/>
          <a:p>
            <a:r>
              <a:rPr lang="en-US" dirty="0"/>
              <a:t>Certification- WA class today, online class with DHIA West, Langston </a:t>
            </a:r>
            <a:r>
              <a:rPr lang="en-US" dirty="0">
                <a:hlinkClick r:id="rId3"/>
              </a:rPr>
              <a:t>https://www.youtube.com/watch?v=3FYgk9Izcuw</a:t>
            </a:r>
            <a:endParaRPr lang="en-US" dirty="0"/>
          </a:p>
          <a:p>
            <a:r>
              <a:rPr lang="en-US" dirty="0"/>
              <a:t>Cannot be a relative</a:t>
            </a:r>
          </a:p>
          <a:p>
            <a:r>
              <a:rPr lang="en-US" dirty="0"/>
              <a:t>Cannot co-own an animal with you</a:t>
            </a:r>
          </a:p>
          <a:p>
            <a:pPr marL="457200" lvl="1" indent="0">
              <a:buNone/>
            </a:pPr>
            <a:r>
              <a:rPr lang="en-US" dirty="0"/>
              <a:t>Leasing animals is probably not acceptable</a:t>
            </a:r>
          </a:p>
          <a:p>
            <a:r>
              <a:rPr lang="en-US" dirty="0"/>
              <a:t>Can have bought goats from you or sold them to you</a:t>
            </a:r>
          </a:p>
          <a:p>
            <a:r>
              <a:rPr lang="en-US" dirty="0"/>
              <a:t>Some DHIAs have age requirements</a:t>
            </a:r>
          </a:p>
          <a:p>
            <a:r>
              <a:rPr lang="en-US" dirty="0"/>
              <a:t>DHIA sets requirements for testers</a:t>
            </a:r>
          </a:p>
          <a:p>
            <a:endParaRPr lang="en-US" dirty="0"/>
          </a:p>
          <a:p>
            <a:endParaRPr lang="en-US" dirty="0"/>
          </a:p>
        </p:txBody>
      </p:sp>
      <p:pic>
        <p:nvPicPr>
          <p:cNvPr id="5" name="Content Placeholder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354939"/>
            <a:ext cx="4038600" cy="3016485"/>
          </a:xfrm>
        </p:spPr>
      </p:pic>
    </p:spTree>
    <p:extLst>
      <p:ext uri="{BB962C8B-B14F-4D97-AF65-F5344CB8AC3E}">
        <p14:creationId xmlns:p14="http://schemas.microsoft.com/office/powerpoint/2010/main" val="225781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How to Use It</a:t>
            </a:r>
          </a:p>
        </p:txBody>
      </p:sp>
      <p:sp>
        <p:nvSpPr>
          <p:cNvPr id="3" name="Content Placeholder 2"/>
          <p:cNvSpPr>
            <a:spLocks noGrp="1"/>
          </p:cNvSpPr>
          <p:nvPr>
            <p:ph idx="1"/>
          </p:nvPr>
        </p:nvSpPr>
        <p:spPr/>
        <p:txBody>
          <a:bodyPr>
            <a:normAutofit fontScale="92500" lnSpcReduction="10000"/>
          </a:bodyPr>
          <a:lstStyle/>
          <a:p>
            <a:r>
              <a:rPr lang="en-US" dirty="0"/>
              <a:t>Scale certified by DHIA </a:t>
            </a:r>
            <a:r>
              <a:rPr lang="en-US" dirty="0">
                <a:hlinkClick r:id="rId3"/>
              </a:rPr>
              <a:t>https://www.amazon.com/American-Weigh-Scale-Digital-0-05-Pounds/dp/B0012TDR9E</a:t>
            </a:r>
            <a:endParaRPr lang="en-US" dirty="0"/>
          </a:p>
          <a:p>
            <a:r>
              <a:rPr lang="en-US" dirty="0"/>
              <a:t>Ladle from DHIA or restaurant supply store</a:t>
            </a:r>
          </a:p>
          <a:p>
            <a:r>
              <a:rPr lang="en-US" dirty="0"/>
              <a:t>Vials from DHIA</a:t>
            </a:r>
          </a:p>
          <a:p>
            <a:r>
              <a:rPr lang="en-US" dirty="0"/>
              <a:t>Bucket to weigh in</a:t>
            </a:r>
          </a:p>
          <a:p>
            <a:r>
              <a:rPr lang="en-US" dirty="0"/>
              <a:t>Pen for forms or computer for software</a:t>
            </a:r>
          </a:p>
          <a:p>
            <a:r>
              <a:rPr lang="en-US" dirty="0"/>
              <a:t>Scotch tape for vials</a:t>
            </a:r>
          </a:p>
          <a:p>
            <a:r>
              <a:rPr lang="en-US" dirty="0"/>
              <a:t>Visible ID tags</a:t>
            </a:r>
          </a:p>
          <a:p>
            <a:endParaRPr lang="en-US" dirty="0"/>
          </a:p>
        </p:txBody>
      </p:sp>
    </p:spTree>
    <p:extLst>
      <p:ext uri="{BB962C8B-B14F-4D97-AF65-F5344CB8AC3E}">
        <p14:creationId xmlns:p14="http://schemas.microsoft.com/office/powerpoint/2010/main" val="154508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Day Equipment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1282700"/>
            <a:ext cx="5111750" cy="3833812"/>
          </a:xfrm>
        </p:spPr>
      </p:pic>
      <p:sp>
        <p:nvSpPr>
          <p:cNvPr id="4" name="Text Placeholder 3"/>
          <p:cNvSpPr>
            <a:spLocks noGrp="1"/>
          </p:cNvSpPr>
          <p:nvPr>
            <p:ph type="body" sz="half" idx="2"/>
          </p:nvPr>
        </p:nvSpPr>
        <p:spPr/>
        <p:txBody>
          <a:bodyPr>
            <a:normAutofit fontScale="92500" lnSpcReduction="20000"/>
          </a:bodyPr>
          <a:lstStyle/>
          <a:p>
            <a:r>
              <a:rPr lang="en-US" sz="2000" dirty="0"/>
              <a:t>Visible ID tags</a:t>
            </a:r>
          </a:p>
          <a:p>
            <a:endParaRPr lang="en-US" sz="1200" dirty="0"/>
          </a:p>
          <a:p>
            <a:r>
              <a:rPr lang="en-US" sz="2000" dirty="0"/>
              <a:t>Salad dressing ladle </a:t>
            </a:r>
          </a:p>
          <a:p>
            <a:endParaRPr lang="en-US" sz="1200" dirty="0"/>
          </a:p>
          <a:p>
            <a:r>
              <a:rPr lang="en-US" sz="2000" dirty="0"/>
              <a:t>Bright flashlight to check tattoos</a:t>
            </a:r>
          </a:p>
          <a:p>
            <a:endParaRPr lang="en-US" sz="1300" dirty="0"/>
          </a:p>
          <a:p>
            <a:r>
              <a:rPr lang="en-US" sz="2000" dirty="0"/>
              <a:t>Certified hanging scale </a:t>
            </a:r>
          </a:p>
          <a:p>
            <a:endParaRPr lang="en-US" sz="1300" dirty="0"/>
          </a:p>
          <a:p>
            <a:r>
              <a:rPr lang="en-US" sz="2000" dirty="0"/>
              <a:t>Waterproof Notebook and pencil</a:t>
            </a:r>
          </a:p>
          <a:p>
            <a:endParaRPr lang="en-US" sz="1300" dirty="0"/>
          </a:p>
          <a:p>
            <a:r>
              <a:rPr lang="en-US" sz="2000" dirty="0"/>
              <a:t>Vials with orange preservative</a:t>
            </a:r>
          </a:p>
          <a:p>
            <a:endParaRPr lang="en-US" sz="1300" dirty="0"/>
          </a:p>
          <a:p>
            <a:r>
              <a:rPr lang="en-US" sz="2000" dirty="0"/>
              <a:t>Sharpie marker for labeling vials</a:t>
            </a:r>
          </a:p>
          <a:p>
            <a:endParaRPr lang="en-US" sz="1300" dirty="0"/>
          </a:p>
          <a:p>
            <a:r>
              <a:rPr lang="en-US" sz="2000" dirty="0"/>
              <a:t>Scotch tape for sealing vials</a:t>
            </a:r>
          </a:p>
        </p:txBody>
      </p:sp>
    </p:spTree>
    <p:extLst>
      <p:ext uri="{BB962C8B-B14F-4D97-AF65-F5344CB8AC3E}">
        <p14:creationId xmlns:p14="http://schemas.microsoft.com/office/powerpoint/2010/main" val="196654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800" dirty="0"/>
              <a:t>Write in the Rain notebook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518265" y="1129935"/>
            <a:ext cx="5374481" cy="4029012"/>
          </a:xfrm>
        </p:spPr>
      </p:pic>
      <p:sp>
        <p:nvSpPr>
          <p:cNvPr id="6" name="Text Placeholder 5"/>
          <p:cNvSpPr>
            <a:spLocks noGrp="1"/>
          </p:cNvSpPr>
          <p:nvPr>
            <p:ph type="body" sz="half" idx="2"/>
          </p:nvPr>
        </p:nvSpPr>
        <p:spPr/>
        <p:txBody>
          <a:bodyPr>
            <a:normAutofit lnSpcReduction="10000"/>
          </a:bodyPr>
          <a:lstStyle/>
          <a:p>
            <a:r>
              <a:rPr lang="en-US" sz="1600" dirty="0"/>
              <a:t>Before the test, I set up the book. </a:t>
            </a:r>
          </a:p>
          <a:p>
            <a:endParaRPr lang="en-US" sz="1200" dirty="0"/>
          </a:p>
          <a:p>
            <a:r>
              <a:rPr lang="en-US" sz="1600" dirty="0"/>
              <a:t>I subtract the weight of my bucket (1.2 pounds)</a:t>
            </a:r>
          </a:p>
          <a:p>
            <a:endParaRPr lang="en-US" sz="1200" dirty="0"/>
          </a:p>
          <a:p>
            <a:r>
              <a:rPr lang="en-US" sz="1600" dirty="0"/>
              <a:t>I put the date, spaces for start and stop times, each animal’s index number, name, weight including the bucket, weight  without the bucket.</a:t>
            </a:r>
          </a:p>
          <a:p>
            <a:endParaRPr lang="en-US" sz="1200" dirty="0"/>
          </a:p>
          <a:p>
            <a:r>
              <a:rPr lang="en-US" sz="1600" dirty="0"/>
              <a:t>We milk twice a day, so attempt to milk 12 hours apart, starting 12 hours after our last </a:t>
            </a:r>
            <a:r>
              <a:rPr lang="en-US" sz="1600" dirty="0" err="1"/>
              <a:t>milkout</a:t>
            </a:r>
            <a:r>
              <a:rPr lang="en-US" sz="1600" dirty="0"/>
              <a:t>.</a:t>
            </a:r>
          </a:p>
          <a:p>
            <a:endParaRPr lang="en-US" sz="1200" dirty="0"/>
          </a:p>
          <a:p>
            <a:r>
              <a:rPr lang="en-US" sz="1600" dirty="0"/>
              <a:t>Since this picture, I have added notes on weather, total weights for the day for each animal, total weight for all, and average weight per animal.</a:t>
            </a:r>
          </a:p>
        </p:txBody>
      </p:sp>
    </p:spTree>
    <p:extLst>
      <p:ext uri="{BB962C8B-B14F-4D97-AF65-F5344CB8AC3E}">
        <p14:creationId xmlns:p14="http://schemas.microsoft.com/office/powerpoint/2010/main" val="324714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Scale that weighs in 1/10 pound and is certified by DHIA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643731"/>
            <a:ext cx="5111750" cy="5111750"/>
          </a:xfrm>
        </p:spPr>
      </p:pic>
      <p:sp>
        <p:nvSpPr>
          <p:cNvPr id="4" name="Text Placeholder 3"/>
          <p:cNvSpPr>
            <a:spLocks noGrp="1"/>
          </p:cNvSpPr>
          <p:nvPr>
            <p:ph type="body" sz="half" idx="2"/>
          </p:nvPr>
        </p:nvSpPr>
        <p:spPr/>
        <p:txBody>
          <a:bodyPr>
            <a:normAutofit/>
          </a:bodyPr>
          <a:lstStyle/>
          <a:p>
            <a:endParaRPr lang="en-US" sz="2000" dirty="0"/>
          </a:p>
          <a:p>
            <a:r>
              <a:rPr lang="en-US" sz="2000" dirty="0"/>
              <a:t>DHIA West is doing scales here today.</a:t>
            </a:r>
          </a:p>
          <a:p>
            <a:endParaRPr lang="en-US" sz="1200" dirty="0"/>
          </a:p>
          <a:p>
            <a:r>
              <a:rPr lang="en-US" sz="2000" dirty="0"/>
              <a:t>You can ship scales to DHIA and have them mailed to you.</a:t>
            </a:r>
          </a:p>
          <a:p>
            <a:endParaRPr lang="en-US" sz="1200" dirty="0"/>
          </a:p>
          <a:p>
            <a:r>
              <a:rPr lang="en-US" sz="2000" dirty="0"/>
              <a:t>$12 charge.</a:t>
            </a:r>
          </a:p>
          <a:p>
            <a:endParaRPr lang="en-US" sz="1200" dirty="0"/>
          </a:p>
          <a:p>
            <a:r>
              <a:rPr lang="en-US" sz="2000" dirty="0"/>
              <a:t>The Verification Test form asks for the date of the scale certification.</a:t>
            </a:r>
          </a:p>
        </p:txBody>
      </p:sp>
    </p:spTree>
    <p:extLst>
      <p:ext uri="{BB962C8B-B14F-4D97-AF65-F5344CB8AC3E}">
        <p14:creationId xmlns:p14="http://schemas.microsoft.com/office/powerpoint/2010/main" val="50716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 milk from each goat separately and record weight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643731"/>
            <a:ext cx="5111750" cy="5111750"/>
          </a:xfrm>
        </p:spPr>
      </p:pic>
      <p:sp>
        <p:nvSpPr>
          <p:cNvPr id="4" name="Text Placeholder 3"/>
          <p:cNvSpPr>
            <a:spLocks noGrp="1"/>
          </p:cNvSpPr>
          <p:nvPr>
            <p:ph type="body" sz="half" idx="2"/>
          </p:nvPr>
        </p:nvSpPr>
        <p:spPr/>
        <p:txBody>
          <a:bodyPr>
            <a:normAutofit fontScale="92500" lnSpcReduction="20000"/>
          </a:bodyPr>
          <a:lstStyle/>
          <a:p>
            <a:r>
              <a:rPr lang="en-US" sz="2000" dirty="0"/>
              <a:t>Hanging scales are generally considered easiest</a:t>
            </a:r>
          </a:p>
          <a:p>
            <a:endParaRPr lang="en-US" sz="1300" dirty="0"/>
          </a:p>
          <a:p>
            <a:r>
              <a:rPr lang="en-US" sz="2000" dirty="0"/>
              <a:t>Some herds convert pounds and ounces, but most DHIAs/registries require scales that measure in 1/10 pound.</a:t>
            </a:r>
          </a:p>
          <a:p>
            <a:endParaRPr lang="en-US" sz="1300" dirty="0"/>
          </a:p>
          <a:p>
            <a:r>
              <a:rPr lang="en-US" sz="2000" dirty="0"/>
              <a:t>Weight is recorded in 1/10s.</a:t>
            </a:r>
          </a:p>
          <a:p>
            <a:endParaRPr lang="en-US" sz="1300" dirty="0"/>
          </a:p>
          <a:p>
            <a:r>
              <a:rPr lang="en-US" sz="2000" dirty="0"/>
              <a:t>I weigh two or three times to be sure.</a:t>
            </a:r>
          </a:p>
          <a:p>
            <a:endParaRPr lang="en-US" sz="1300" dirty="0"/>
          </a:p>
          <a:p>
            <a:r>
              <a:rPr lang="en-US" sz="2000" dirty="0"/>
              <a:t>You can milk into a bucket, or pour from a milking machine into a weighing bucket.</a:t>
            </a:r>
          </a:p>
        </p:txBody>
      </p:sp>
    </p:spTree>
    <p:extLst>
      <p:ext uri="{BB962C8B-B14F-4D97-AF65-F5344CB8AC3E}">
        <p14:creationId xmlns:p14="http://schemas.microsoft.com/office/powerpoint/2010/main" val="18878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 milk thoroughly and fill the vial 40% from each milking</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575050" y="643731"/>
            <a:ext cx="5111750" cy="5111750"/>
          </a:xfrm>
        </p:spPr>
      </p:pic>
      <p:sp>
        <p:nvSpPr>
          <p:cNvPr id="4" name="Text Placeholder 3"/>
          <p:cNvSpPr>
            <a:spLocks noGrp="1"/>
          </p:cNvSpPr>
          <p:nvPr>
            <p:ph type="body" sz="half" idx="2"/>
          </p:nvPr>
        </p:nvSpPr>
        <p:spPr/>
        <p:txBody>
          <a:bodyPr>
            <a:normAutofit fontScale="85000" lnSpcReduction="10000"/>
          </a:bodyPr>
          <a:lstStyle/>
          <a:p>
            <a:r>
              <a:rPr lang="en-US" sz="2000" dirty="0"/>
              <a:t>DHIA West recommends pouring milk between two buckets to mix.</a:t>
            </a:r>
          </a:p>
          <a:p>
            <a:endParaRPr lang="en-US" dirty="0"/>
          </a:p>
          <a:p>
            <a:r>
              <a:rPr lang="en-US" sz="2000" dirty="0"/>
              <a:t>Langston recommends stirring and scooping and dumping and stirring and scooping and sampling.</a:t>
            </a:r>
          </a:p>
          <a:p>
            <a:endParaRPr lang="en-US" dirty="0"/>
          </a:p>
          <a:p>
            <a:r>
              <a:rPr lang="en-US" sz="2000" dirty="0"/>
              <a:t>If you milk only once a day, fill the vial from the one milking.</a:t>
            </a:r>
          </a:p>
          <a:p>
            <a:endParaRPr lang="en-US" dirty="0"/>
          </a:p>
          <a:p>
            <a:r>
              <a:rPr lang="en-US" sz="2000" dirty="0"/>
              <a:t>Many vials have lines to fill to.</a:t>
            </a:r>
          </a:p>
          <a:p>
            <a:endParaRPr lang="en-US" dirty="0"/>
          </a:p>
          <a:p>
            <a:r>
              <a:rPr lang="en-US" sz="2000" dirty="0"/>
              <a:t>Leave some air space. </a:t>
            </a:r>
          </a:p>
          <a:p>
            <a:endParaRPr lang="en-US" dirty="0"/>
          </a:p>
          <a:p>
            <a:r>
              <a:rPr lang="en-US" sz="2000" dirty="0"/>
              <a:t>Be sure the vial has preservative, usually a spray or pellet.</a:t>
            </a:r>
          </a:p>
          <a:p>
            <a:endParaRPr lang="en-US" dirty="0"/>
          </a:p>
          <a:p>
            <a:endParaRPr lang="en-US" dirty="0"/>
          </a:p>
        </p:txBody>
      </p:sp>
    </p:spTree>
    <p:extLst>
      <p:ext uri="{BB962C8B-B14F-4D97-AF65-F5344CB8AC3E}">
        <p14:creationId xmlns:p14="http://schemas.microsoft.com/office/powerpoint/2010/main" val="302459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3" name="Content Placeholder 2"/>
          <p:cNvSpPr>
            <a:spLocks noGrp="1"/>
          </p:cNvSpPr>
          <p:nvPr>
            <p:ph sz="half" idx="1"/>
          </p:nvPr>
        </p:nvSpPr>
        <p:spPr/>
        <p:txBody>
          <a:bodyPr>
            <a:normAutofit fontScale="77500" lnSpcReduction="20000"/>
          </a:bodyPr>
          <a:lstStyle/>
          <a:p>
            <a:r>
              <a:rPr lang="en-US" dirty="0"/>
              <a:t>The opinions expressed in this presentation are mine and may not reflect those of the North West Oregon Dairy Goat Association or American Dairy Goat Association.</a:t>
            </a:r>
            <a:br>
              <a:rPr lang="en-US" dirty="0"/>
            </a:br>
            <a:endParaRPr lang="en-US" dirty="0"/>
          </a:p>
          <a:p>
            <a:r>
              <a:rPr lang="en-US" dirty="0"/>
              <a:t>I have four years of actively researching milk testing, but there are parts I don’t understand well.</a:t>
            </a:r>
          </a:p>
          <a:p>
            <a:endParaRPr lang="en-US" dirty="0"/>
          </a:p>
          <a:p>
            <a:r>
              <a:rPr lang="en-US" dirty="0"/>
              <a:t>The goats I have tested are almost all ADGA registered.</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54939"/>
            <a:ext cx="4038600" cy="3016485"/>
          </a:xfrm>
        </p:spPr>
      </p:pic>
    </p:spTree>
    <p:extLst>
      <p:ext uri="{BB962C8B-B14F-4D97-AF65-F5344CB8AC3E}">
        <p14:creationId xmlns:p14="http://schemas.microsoft.com/office/powerpoint/2010/main" val="3333280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p:spPr>
        <p:txBody>
          <a:bodyPr/>
          <a:lstStyle/>
          <a:p>
            <a:r>
              <a:rPr lang="en-US" dirty="0"/>
              <a:t>Labeled and Sealed Vial</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75050" y="643731"/>
            <a:ext cx="5111750" cy="5111750"/>
          </a:xfrm>
        </p:spPr>
      </p:pic>
      <p:sp>
        <p:nvSpPr>
          <p:cNvPr id="4" name="Text Placeholder 3"/>
          <p:cNvSpPr>
            <a:spLocks noGrp="1"/>
          </p:cNvSpPr>
          <p:nvPr>
            <p:ph type="body" sz="half" idx="2"/>
          </p:nvPr>
        </p:nvSpPr>
        <p:spPr/>
        <p:txBody>
          <a:bodyPr>
            <a:noAutofit/>
          </a:bodyPr>
          <a:lstStyle/>
          <a:p>
            <a:r>
              <a:rPr lang="en-US" sz="1800" dirty="0"/>
              <a:t>I like to set up all vials before testing starts.</a:t>
            </a:r>
          </a:p>
          <a:p>
            <a:endParaRPr lang="en-US" sz="1200" dirty="0"/>
          </a:p>
          <a:p>
            <a:r>
              <a:rPr lang="en-US" sz="1800" dirty="0"/>
              <a:t>This is the last four digits of my herd number, the goat’s ID number, and her name, written in sharpie.</a:t>
            </a:r>
          </a:p>
          <a:p>
            <a:endParaRPr lang="en-US" sz="1200" dirty="0"/>
          </a:p>
          <a:p>
            <a:r>
              <a:rPr lang="en-US" sz="2000" dirty="0"/>
              <a:t>Be sure the vial audibly snaps shut.  If it does not have a lock, a piece of scotch tape (not duct tape) will help keep it closed during shipping.</a:t>
            </a:r>
          </a:p>
          <a:p>
            <a:endParaRPr lang="en-US" sz="1200" dirty="0"/>
          </a:p>
          <a:p>
            <a:r>
              <a:rPr lang="en-US" sz="2000" dirty="0"/>
              <a:t>Put sealed vials in a plastic bag to contain leaks.</a:t>
            </a:r>
          </a:p>
        </p:txBody>
      </p:sp>
    </p:spTree>
    <p:extLst>
      <p:ext uri="{BB962C8B-B14F-4D97-AF65-F5344CB8AC3E}">
        <p14:creationId xmlns:p14="http://schemas.microsoft.com/office/powerpoint/2010/main" val="3596894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Printed  Barn Sheet for Lab</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1680800"/>
            <a:ext cx="5406462" cy="3191600"/>
          </a:xfrm>
        </p:spPr>
      </p:pic>
      <p:sp>
        <p:nvSpPr>
          <p:cNvPr id="4" name="Text Placeholder 3"/>
          <p:cNvSpPr>
            <a:spLocks noGrp="1"/>
          </p:cNvSpPr>
          <p:nvPr>
            <p:ph type="body" sz="half" idx="2"/>
          </p:nvPr>
        </p:nvSpPr>
        <p:spPr/>
        <p:txBody>
          <a:bodyPr>
            <a:noAutofit/>
          </a:bodyPr>
          <a:lstStyle/>
          <a:p>
            <a:r>
              <a:rPr lang="en-US" sz="1800" dirty="0"/>
              <a:t>Send with samples.</a:t>
            </a:r>
          </a:p>
          <a:p>
            <a:endParaRPr lang="en-US" sz="1200" dirty="0"/>
          </a:p>
          <a:p>
            <a:r>
              <a:rPr lang="en-US" sz="1800" dirty="0"/>
              <a:t>Shows animal number, last weight, codes and dates for kidding and drying off, the animal name, the weight of each milking, Conditions Affecting Record such as being in heat.</a:t>
            </a:r>
          </a:p>
          <a:p>
            <a:endParaRPr lang="en-US" sz="1200" dirty="0"/>
          </a:p>
          <a:p>
            <a:r>
              <a:rPr lang="en-US" sz="1800" dirty="0"/>
              <a:t>You can print blank barn sheets if you don’t want to use a notebook.  I don’t  like to take the official forms to the barn, since I spill milk on them.</a:t>
            </a:r>
          </a:p>
        </p:txBody>
      </p:sp>
    </p:spTree>
    <p:extLst>
      <p:ext uri="{BB962C8B-B14F-4D97-AF65-F5344CB8AC3E}">
        <p14:creationId xmlns:p14="http://schemas.microsoft.com/office/powerpoint/2010/main" val="57241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Groups Involved in Getting Your Results</a:t>
            </a:r>
          </a:p>
        </p:txBody>
      </p:sp>
      <p:sp>
        <p:nvSpPr>
          <p:cNvPr id="3" name="Content Placeholder 2"/>
          <p:cNvSpPr>
            <a:spLocks noGrp="1"/>
          </p:cNvSpPr>
          <p:nvPr>
            <p:ph idx="1"/>
          </p:nvPr>
        </p:nvSpPr>
        <p:spPr/>
        <p:txBody>
          <a:bodyPr/>
          <a:lstStyle/>
          <a:p>
            <a:r>
              <a:rPr lang="en-US" dirty="0"/>
              <a:t>Dairy Herd Improvement Association</a:t>
            </a:r>
          </a:p>
          <a:p>
            <a:pPr marL="457200" lvl="1" indent="0">
              <a:buNone/>
            </a:pPr>
            <a:r>
              <a:rPr lang="en-US" dirty="0"/>
              <a:t>DHIA	</a:t>
            </a:r>
          </a:p>
          <a:p>
            <a:r>
              <a:rPr lang="en-US" dirty="0"/>
              <a:t>Data Records Processing Center</a:t>
            </a:r>
          </a:p>
          <a:p>
            <a:pPr marL="457200" lvl="1" indent="0">
              <a:buNone/>
            </a:pPr>
            <a:r>
              <a:rPr lang="en-US" dirty="0"/>
              <a:t>DRPC</a:t>
            </a:r>
          </a:p>
          <a:p>
            <a:r>
              <a:rPr lang="en-US" dirty="0"/>
              <a:t>Council on Dairy Cattle Breeding</a:t>
            </a:r>
          </a:p>
          <a:p>
            <a:pPr marL="457200" lvl="1" indent="0">
              <a:buNone/>
            </a:pPr>
            <a:r>
              <a:rPr lang="en-US" dirty="0"/>
              <a:t>CDCB</a:t>
            </a:r>
          </a:p>
          <a:p>
            <a:r>
              <a:rPr lang="en-US" dirty="0"/>
              <a:t>Registry</a:t>
            </a:r>
          </a:p>
          <a:p>
            <a:pPr marL="457200" lvl="1" indent="0">
              <a:buNone/>
            </a:pPr>
            <a:r>
              <a:rPr lang="en-US" dirty="0"/>
              <a:t>ADGA, AGS, TMGR</a:t>
            </a:r>
          </a:p>
        </p:txBody>
      </p:sp>
    </p:spTree>
    <p:extLst>
      <p:ext uri="{BB962C8B-B14F-4D97-AF65-F5344CB8AC3E}">
        <p14:creationId xmlns:p14="http://schemas.microsoft.com/office/powerpoint/2010/main" val="2384986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Dairy Herd Improvement Association</a:t>
            </a:r>
          </a:p>
        </p:txBody>
      </p:sp>
      <p:sp>
        <p:nvSpPr>
          <p:cNvPr id="3" name="Content Placeholder 2"/>
          <p:cNvSpPr>
            <a:spLocks noGrp="1"/>
          </p:cNvSpPr>
          <p:nvPr>
            <p:ph sz="half" idx="1"/>
          </p:nvPr>
        </p:nvSpPr>
        <p:spPr/>
        <p:txBody>
          <a:bodyPr/>
          <a:lstStyle/>
          <a:p>
            <a:r>
              <a:rPr lang="en-US" dirty="0"/>
              <a:t>Certify testers</a:t>
            </a:r>
          </a:p>
          <a:p>
            <a:r>
              <a:rPr lang="en-US" dirty="0"/>
              <a:t>Manage “nuts and bolts” of milk test</a:t>
            </a:r>
          </a:p>
          <a:p>
            <a:r>
              <a:rPr lang="en-US" dirty="0"/>
              <a:t>Receive samples and analyze components</a:t>
            </a:r>
          </a:p>
          <a:p>
            <a:r>
              <a:rPr lang="en-US" dirty="0"/>
              <a:t>Send component data to Data Center</a:t>
            </a:r>
          </a:p>
          <a:p>
            <a:r>
              <a:rPr lang="en-US" dirty="0"/>
              <a:t>Certify scales</a:t>
            </a:r>
          </a:p>
          <a:p>
            <a:r>
              <a:rPr lang="en-US" dirty="0"/>
              <a:t>Assign Herd Number</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48200" y="2354939"/>
            <a:ext cx="4038600" cy="3016485"/>
          </a:xfrm>
        </p:spPr>
      </p:pic>
    </p:spTree>
    <p:extLst>
      <p:ext uri="{BB962C8B-B14F-4D97-AF65-F5344CB8AC3E}">
        <p14:creationId xmlns:p14="http://schemas.microsoft.com/office/powerpoint/2010/main" val="48866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 of Data Records Processing Center</a:t>
            </a:r>
          </a:p>
        </p:txBody>
      </p:sp>
      <p:sp>
        <p:nvSpPr>
          <p:cNvPr id="3" name="Content Placeholder 2"/>
          <p:cNvSpPr>
            <a:spLocks noGrp="1"/>
          </p:cNvSpPr>
          <p:nvPr>
            <p:ph idx="1"/>
          </p:nvPr>
        </p:nvSpPr>
        <p:spPr/>
        <p:txBody>
          <a:bodyPr/>
          <a:lstStyle/>
          <a:p>
            <a:r>
              <a:rPr lang="en-US" dirty="0"/>
              <a:t>Receive raw data on animals, weights, and components</a:t>
            </a:r>
          </a:p>
          <a:p>
            <a:r>
              <a:rPr lang="en-US" dirty="0"/>
              <a:t>Extrapolate data from sample to actual production to date</a:t>
            </a:r>
          </a:p>
          <a:p>
            <a:r>
              <a:rPr lang="en-US" dirty="0"/>
              <a:t>Extrapolate data from actual production to expected or Mature Equivalent production</a:t>
            </a:r>
          </a:p>
          <a:p>
            <a:r>
              <a:rPr lang="en-US" dirty="0"/>
              <a:t>Send data to owners, registries and Council on Dairy Cattle Breeding</a:t>
            </a:r>
          </a:p>
        </p:txBody>
      </p:sp>
    </p:spTree>
    <p:extLst>
      <p:ext uri="{BB962C8B-B14F-4D97-AF65-F5344CB8AC3E}">
        <p14:creationId xmlns:p14="http://schemas.microsoft.com/office/powerpoint/2010/main" val="151098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on Dairy Cattle Breeding</a:t>
            </a:r>
          </a:p>
        </p:txBody>
      </p:sp>
      <p:sp>
        <p:nvSpPr>
          <p:cNvPr id="3" name="Content Placeholder 2"/>
          <p:cNvSpPr>
            <a:spLocks noGrp="1"/>
          </p:cNvSpPr>
          <p:nvPr>
            <p:ph idx="1"/>
          </p:nvPr>
        </p:nvSpPr>
        <p:spPr/>
        <p:txBody>
          <a:bodyPr>
            <a:normAutofit lnSpcReduction="10000"/>
          </a:bodyPr>
          <a:lstStyle/>
          <a:p>
            <a:r>
              <a:rPr lang="en-US" dirty="0"/>
              <a:t>“An industry collaboration that benefits the dairy community”</a:t>
            </a:r>
          </a:p>
          <a:p>
            <a:pPr marL="457200" lvl="1" indent="0">
              <a:buNone/>
            </a:pPr>
            <a:r>
              <a:rPr lang="en-US" dirty="0"/>
              <a:t>Collaborate with USDA </a:t>
            </a:r>
          </a:p>
          <a:p>
            <a:pPr marL="457200" lvl="1" indent="0">
              <a:buNone/>
            </a:pPr>
            <a:r>
              <a:rPr lang="en-US" dirty="0"/>
              <a:t>Maintains national records</a:t>
            </a:r>
          </a:p>
          <a:p>
            <a:pPr marL="457200" lvl="1" indent="0">
              <a:buNone/>
            </a:pPr>
            <a:r>
              <a:rPr lang="en-US" dirty="0"/>
              <a:t>Maintains webpage which is easily accessible</a:t>
            </a:r>
          </a:p>
          <a:p>
            <a:pPr lvl="2"/>
            <a:r>
              <a:rPr lang="en-US" dirty="0"/>
              <a:t>Webpage only works with ADGA or AGS registration numbers, American ID numbers, or 840 electronic ID numbers</a:t>
            </a:r>
          </a:p>
          <a:p>
            <a:pPr lvl="2"/>
            <a:r>
              <a:rPr lang="en-US" dirty="0"/>
              <a:t>Requires a login</a:t>
            </a:r>
          </a:p>
          <a:p>
            <a:pPr lvl="2"/>
            <a:r>
              <a:rPr lang="en-US" dirty="0"/>
              <a:t>Easily accessible from www.ADGAGenetics.org</a:t>
            </a:r>
          </a:p>
          <a:p>
            <a:pPr lvl="2"/>
            <a:endParaRPr lang="en-US" dirty="0"/>
          </a:p>
        </p:txBody>
      </p:sp>
    </p:spTree>
    <p:extLst>
      <p:ext uri="{BB962C8B-B14F-4D97-AF65-F5344CB8AC3E}">
        <p14:creationId xmlns:p14="http://schemas.microsoft.com/office/powerpoint/2010/main" val="408159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Bea’s page from the CDCB</a:t>
            </a:r>
          </a:p>
        </p:txBody>
      </p:sp>
      <p:pic>
        <p:nvPicPr>
          <p:cNvPr id="5" name="Content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792288" y="984764"/>
            <a:ext cx="6458762" cy="3968236"/>
          </a:xfrm>
        </p:spPr>
      </p:pic>
      <p:sp>
        <p:nvSpPr>
          <p:cNvPr id="7" name="Text Placeholder 6"/>
          <p:cNvSpPr>
            <a:spLocks noGrp="1"/>
          </p:cNvSpPr>
          <p:nvPr>
            <p:ph type="body" sz="half" idx="2"/>
          </p:nvPr>
        </p:nvSpPr>
        <p:spPr/>
        <p:txBody>
          <a:bodyPr>
            <a:normAutofit fontScale="77500" lnSpcReduction="20000"/>
          </a:bodyPr>
          <a:lstStyle/>
          <a:p>
            <a:r>
              <a:rPr lang="en-US" dirty="0"/>
              <a:t>This has information on the goat, the test type, and each test day.  She was on her third lactation when she changed herds.  The top section is over the total lactation per date, the lower part was for the third lactation.  The last part is the actual test day information at each farm.  You can go to the page directly, or through </a:t>
            </a:r>
            <a:r>
              <a:rPr lang="en-US" dirty="0" err="1"/>
              <a:t>ADGAGenetics</a:t>
            </a:r>
            <a:r>
              <a:rPr lang="en-US" dirty="0"/>
              <a:t>.  This raw information is much more interesting to me than the evaluations and extrapolations.</a:t>
            </a:r>
          </a:p>
        </p:txBody>
      </p:sp>
    </p:spTree>
    <p:extLst>
      <p:ext uri="{BB962C8B-B14F-4D97-AF65-F5344CB8AC3E}">
        <p14:creationId xmlns:p14="http://schemas.microsoft.com/office/powerpoint/2010/main" val="4174687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Registries</a:t>
            </a:r>
          </a:p>
        </p:txBody>
      </p:sp>
      <p:sp>
        <p:nvSpPr>
          <p:cNvPr id="3" name="Content Placeholder 2"/>
          <p:cNvSpPr>
            <a:spLocks noGrp="1"/>
          </p:cNvSpPr>
          <p:nvPr>
            <p:ph sz="half" idx="1"/>
          </p:nvPr>
        </p:nvSpPr>
        <p:spPr/>
        <p:txBody>
          <a:bodyPr>
            <a:normAutofit fontScale="77500" lnSpcReduction="20000"/>
          </a:bodyPr>
          <a:lstStyle/>
          <a:p>
            <a:r>
              <a:rPr lang="en-US" dirty="0"/>
              <a:t>Awards based on production</a:t>
            </a:r>
          </a:p>
          <a:p>
            <a:pPr lvl="1"/>
            <a:r>
              <a:rPr lang="en-US" dirty="0"/>
              <a:t>ARTICLE II. PURPOSE Section 1. </a:t>
            </a:r>
            <a:r>
              <a:rPr lang="en-US" sz="1400" dirty="0"/>
              <a:t>The purposes of this Association are: a. maintaining herd books and issuing certificates of registration and recordation of dairy goats; </a:t>
            </a:r>
            <a:r>
              <a:rPr lang="en-US" dirty="0"/>
              <a:t>b. supervising and publishing official milk production records of dairy goats and issuing certificates of production; </a:t>
            </a:r>
            <a:r>
              <a:rPr lang="en-US" sz="1400" dirty="0"/>
              <a:t>and c. promotion and regulation of matters pertaining to the history, publicity, breeding, exhibition, and improvement of dairy goats. </a:t>
            </a:r>
            <a:r>
              <a:rPr lang="en-US" sz="3200" dirty="0"/>
              <a:t>(ADGA)</a:t>
            </a:r>
          </a:p>
          <a:p>
            <a:r>
              <a:rPr lang="en-US" dirty="0"/>
              <a:t>ADGA has the responsibility for genetic evaluations for all dairy goats</a:t>
            </a:r>
          </a:p>
          <a:p>
            <a:r>
              <a:rPr lang="en-US" dirty="0"/>
              <a:t>Working with a registry is optional</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15771"/>
            <a:ext cx="4038600" cy="2894821"/>
          </a:xfrm>
        </p:spPr>
      </p:pic>
    </p:spTree>
    <p:extLst>
      <p:ext uri="{BB962C8B-B14F-4D97-AF65-F5344CB8AC3E}">
        <p14:creationId xmlns:p14="http://schemas.microsoft.com/office/powerpoint/2010/main" val="97223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Milk Stars</a:t>
            </a:r>
          </a:p>
        </p:txBody>
      </p:sp>
      <p:sp>
        <p:nvSpPr>
          <p:cNvPr id="3" name="Content Placeholder 2"/>
          <p:cNvSpPr>
            <a:spLocks noGrp="1"/>
          </p:cNvSpPr>
          <p:nvPr>
            <p:ph sz="half" idx="1"/>
          </p:nvPr>
        </p:nvSpPr>
        <p:spPr/>
        <p:txBody>
          <a:bodyPr>
            <a:normAutofit fontScale="55000" lnSpcReduction="20000"/>
          </a:bodyPr>
          <a:lstStyle/>
          <a:p>
            <a:r>
              <a:rPr lang="en-US" dirty="0"/>
              <a:t>*M for does who produce a minimum amount of total milk, fat or protein, or have three daughters who earn stars</a:t>
            </a:r>
          </a:p>
          <a:p>
            <a:endParaRPr lang="en-US" sz="1500" dirty="0"/>
          </a:p>
          <a:p>
            <a:pPr marL="457200" lvl="1" indent="0">
              <a:buNone/>
            </a:pPr>
            <a:r>
              <a:rPr lang="en-US" dirty="0"/>
              <a:t>	Can be “full DHIA” or “one day” tests</a:t>
            </a:r>
          </a:p>
          <a:p>
            <a:pPr marL="457200" lvl="1" indent="0">
              <a:buNone/>
            </a:pPr>
            <a:r>
              <a:rPr lang="en-US" dirty="0"/>
              <a:t>	Each doe earns a maximum of one ST and 	one AR star (generally)</a:t>
            </a:r>
          </a:p>
          <a:p>
            <a:pPr marL="457200" lvl="1" indent="0">
              <a:buNone/>
            </a:pPr>
            <a:r>
              <a:rPr lang="en-US" dirty="0"/>
              <a:t>	Stars “stack” by generation.  12*M is 12</a:t>
            </a:r>
            <a:r>
              <a:rPr lang="en-US" baseline="30000" dirty="0"/>
              <a:t>th</a:t>
            </a:r>
            <a:r>
              <a:rPr lang="en-US" dirty="0"/>
              <a:t> in 	a direct line to qualify</a:t>
            </a:r>
          </a:p>
          <a:p>
            <a:pPr marL="457200" lvl="1" indent="0">
              <a:buNone/>
            </a:pPr>
            <a:endParaRPr lang="en-US" sz="1500" dirty="0"/>
          </a:p>
          <a:p>
            <a:r>
              <a:rPr lang="en-US" dirty="0"/>
              <a:t>*B for bucks with a dam who qualifies in total milk AND fat, or on a one day test, AND *B or +B sire (or sire’s dam who “double qualifies”)</a:t>
            </a:r>
          </a:p>
          <a:p>
            <a:endParaRPr lang="en-US" sz="1500" dirty="0"/>
          </a:p>
          <a:p>
            <a:r>
              <a:rPr lang="en-US" dirty="0"/>
              <a:t>+B for bucks with three daughters from three dams who earn stars OR two sons who have three daughters who qualify</a:t>
            </a:r>
          </a:p>
          <a:p>
            <a:pPr marL="457200" lvl="1" indent="0">
              <a:buNone/>
            </a:pPr>
            <a:r>
              <a:rPr lang="en-US" dirty="0"/>
              <a:t>	</a:t>
            </a:r>
          </a:p>
          <a:p>
            <a:pPr marL="457200" lvl="1" indent="0">
              <a:buNone/>
            </a:pPr>
            <a:r>
              <a:rPr lang="en-US" dirty="0"/>
              <a:t>	Can be *++B</a:t>
            </a:r>
          </a:p>
          <a:p>
            <a:pPr marL="457200" lvl="1" indent="0">
              <a:buNone/>
            </a:pPr>
            <a:endParaRPr lang="en-US" sz="1900" dirty="0"/>
          </a:p>
          <a:p>
            <a:pPr marL="514350" indent="-457200"/>
            <a:r>
              <a:rPr lang="en-US" dirty="0"/>
              <a:t>Can only be seen on pedigrees printed after they are awarded, or by logging into ADGA.com and “looking up” animal</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7370" y="2301081"/>
            <a:ext cx="2080260" cy="3124200"/>
          </a:xfrm>
        </p:spPr>
      </p:pic>
    </p:spTree>
    <p:extLst>
      <p:ext uri="{BB962C8B-B14F-4D97-AF65-F5344CB8AC3E}">
        <p14:creationId xmlns:p14="http://schemas.microsoft.com/office/powerpoint/2010/main" val="2474032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Milk Star Requirements</a:t>
            </a:r>
          </a:p>
        </p:txBody>
      </p:sp>
      <p:sp>
        <p:nvSpPr>
          <p:cNvPr id="3" name="Content Placeholder 2"/>
          <p:cNvSpPr>
            <a:spLocks noGrp="1"/>
          </p:cNvSpPr>
          <p:nvPr>
            <p:ph idx="1"/>
          </p:nvPr>
        </p:nvSpPr>
        <p:spPr/>
        <p:txBody>
          <a:bodyPr>
            <a:normAutofit fontScale="77500" lnSpcReduction="20000"/>
          </a:bodyPr>
          <a:lstStyle/>
          <a:p>
            <a:r>
              <a:rPr lang="en-US" dirty="0"/>
              <a:t>Similar but not identical for registries and breed clubs</a:t>
            </a:r>
          </a:p>
          <a:p>
            <a:pPr marL="457200" lvl="1" indent="0">
              <a:buNone/>
            </a:pPr>
            <a:r>
              <a:rPr lang="en-US" dirty="0"/>
              <a:t>	</a:t>
            </a:r>
            <a:r>
              <a:rPr lang="en-US" sz="2100" dirty="0"/>
              <a:t>IDGR and INBA have levels and can be awarded multiple years</a:t>
            </a:r>
          </a:p>
          <a:p>
            <a:r>
              <a:rPr lang="en-US" dirty="0"/>
              <a:t>Depend on full size or Nigerian</a:t>
            </a:r>
          </a:p>
          <a:p>
            <a:r>
              <a:rPr lang="en-US" dirty="0"/>
              <a:t>Go up based on age at kidding</a:t>
            </a:r>
          </a:p>
          <a:p>
            <a:r>
              <a:rPr lang="en-US" dirty="0"/>
              <a:t>Not very difficult for most animals with full lactation</a:t>
            </a:r>
          </a:p>
          <a:p>
            <a:r>
              <a:rPr lang="en-US" dirty="0"/>
              <a:t>Full size requirements start at 1500 pounds milk, or 52.5 pounds fat, or 45 pounds protein (ADGA)</a:t>
            </a:r>
          </a:p>
          <a:p>
            <a:r>
              <a:rPr lang="en-US" dirty="0"/>
              <a:t>Nigerian Dwarf start at 600 pounds, or 21 pounds fat, or 18 pounds protein (ADGA)</a:t>
            </a:r>
          </a:p>
          <a:p>
            <a:r>
              <a:rPr lang="en-US" dirty="0"/>
              <a:t>A gallon of milk weighs 8.6 pounds</a:t>
            </a:r>
          </a:p>
          <a:p>
            <a:r>
              <a:rPr lang="en-US" dirty="0"/>
              <a:t>Test types may require a minimum number of tests or Data Collection Rating</a:t>
            </a:r>
          </a:p>
        </p:txBody>
      </p:sp>
    </p:spTree>
    <p:extLst>
      <p:ext uri="{BB962C8B-B14F-4D97-AF65-F5344CB8AC3E}">
        <p14:creationId xmlns:p14="http://schemas.microsoft.com/office/powerpoint/2010/main" val="39406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you?</a:t>
            </a:r>
          </a:p>
        </p:txBody>
      </p:sp>
      <p:sp>
        <p:nvSpPr>
          <p:cNvPr id="3" name="Content Placeholder 2"/>
          <p:cNvSpPr>
            <a:spLocks noGrp="1"/>
          </p:cNvSpPr>
          <p:nvPr>
            <p:ph sz="half" idx="1"/>
          </p:nvPr>
        </p:nvSpPr>
        <p:spPr/>
        <p:txBody>
          <a:bodyPr>
            <a:normAutofit fontScale="92500"/>
          </a:bodyPr>
          <a:lstStyle/>
          <a:p>
            <a:r>
              <a:rPr lang="en-US" dirty="0"/>
              <a:t>How many are on test now?</a:t>
            </a:r>
          </a:p>
          <a:p>
            <a:r>
              <a:rPr lang="en-US" dirty="0"/>
              <a:t>How big are your herds?</a:t>
            </a:r>
          </a:p>
          <a:p>
            <a:r>
              <a:rPr lang="en-US" dirty="0"/>
              <a:t>What breeds do you milk?</a:t>
            </a:r>
          </a:p>
          <a:p>
            <a:r>
              <a:rPr lang="en-US" dirty="0"/>
              <a:t>What registries are you with?</a:t>
            </a:r>
          </a:p>
          <a:p>
            <a:r>
              <a:rPr lang="en-US" dirty="0"/>
              <a:t>Are you looking for registry awards?</a:t>
            </a:r>
          </a:p>
          <a:p>
            <a:r>
              <a:rPr lang="en-US" dirty="0"/>
              <a:t>Do you have animals with registry awards?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842" y="1600200"/>
            <a:ext cx="3393316" cy="4525963"/>
          </a:xfrm>
        </p:spPr>
      </p:pic>
    </p:spTree>
    <p:extLst>
      <p:ext uri="{BB962C8B-B14F-4D97-AF65-F5344CB8AC3E}">
        <p14:creationId xmlns:p14="http://schemas.microsoft.com/office/powerpoint/2010/main" val="24795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Test</a:t>
            </a:r>
          </a:p>
        </p:txBody>
      </p:sp>
      <p:sp>
        <p:nvSpPr>
          <p:cNvPr id="3" name="Content Placeholder 2"/>
          <p:cNvSpPr>
            <a:spLocks noGrp="1"/>
          </p:cNvSpPr>
          <p:nvPr>
            <p:ph sz="half" idx="1"/>
          </p:nvPr>
        </p:nvSpPr>
        <p:spPr/>
        <p:txBody>
          <a:bodyPr>
            <a:normAutofit fontScale="70000" lnSpcReduction="20000"/>
          </a:bodyPr>
          <a:lstStyle/>
          <a:p>
            <a:r>
              <a:rPr lang="en-US" dirty="0"/>
              <a:t>Requires three supervised </a:t>
            </a:r>
            <a:r>
              <a:rPr lang="en-US" dirty="0" err="1"/>
              <a:t>milkings</a:t>
            </a:r>
            <a:r>
              <a:rPr lang="en-US" dirty="0"/>
              <a:t> (milk out and two which are weighed and sampled)</a:t>
            </a:r>
          </a:p>
          <a:p>
            <a:endParaRPr lang="en-US" sz="1400" dirty="0"/>
          </a:p>
          <a:p>
            <a:r>
              <a:rPr lang="en-US" dirty="0"/>
              <a:t>Requires checking of pedigrees, tattoos, and “visible ID”</a:t>
            </a:r>
          </a:p>
          <a:p>
            <a:endParaRPr lang="en-US" sz="1400" dirty="0"/>
          </a:p>
          <a:p>
            <a:r>
              <a:rPr lang="en-US" dirty="0"/>
              <a:t>An additional form is sent with the milk which will be forwarded to the registry</a:t>
            </a:r>
          </a:p>
          <a:p>
            <a:endParaRPr lang="en-US" sz="1400" dirty="0"/>
          </a:p>
          <a:p>
            <a:r>
              <a:rPr lang="en-US" dirty="0"/>
              <a:t>May be required by some test types or for some awards</a:t>
            </a:r>
          </a:p>
          <a:p>
            <a:endParaRPr lang="en-US" sz="1500" dirty="0"/>
          </a:p>
          <a:p>
            <a:r>
              <a:rPr lang="en-US" dirty="0"/>
              <a:t>Can be requested by registry or just as additional evidence your data is valid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85474"/>
            <a:ext cx="4038600" cy="3155415"/>
          </a:xfrm>
        </p:spPr>
      </p:pic>
    </p:spTree>
    <p:extLst>
      <p:ext uri="{BB962C8B-B14F-4D97-AF65-F5344CB8AC3E}">
        <p14:creationId xmlns:p14="http://schemas.microsoft.com/office/powerpoint/2010/main" val="284786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Day Test (ADGA)</a:t>
            </a:r>
          </a:p>
        </p:txBody>
      </p:sp>
      <p:sp>
        <p:nvSpPr>
          <p:cNvPr id="3" name="Content Placeholder 2"/>
          <p:cNvSpPr>
            <a:spLocks noGrp="1"/>
          </p:cNvSpPr>
          <p:nvPr>
            <p:ph sz="half" idx="1"/>
          </p:nvPr>
        </p:nvSpPr>
        <p:spPr/>
        <p:txBody>
          <a:bodyPr>
            <a:normAutofit fontScale="77500" lnSpcReduction="20000"/>
          </a:bodyPr>
          <a:lstStyle/>
          <a:p>
            <a:r>
              <a:rPr lang="en-US" dirty="0"/>
              <a:t>Similar to a Verification Test</a:t>
            </a:r>
          </a:p>
          <a:p>
            <a:r>
              <a:rPr lang="en-US" dirty="0"/>
              <a:t>Can be used for a Verification Test</a:t>
            </a:r>
          </a:p>
          <a:p>
            <a:r>
              <a:rPr lang="en-US" dirty="0"/>
              <a:t>Has additional paperwork</a:t>
            </a:r>
          </a:p>
          <a:p>
            <a:r>
              <a:rPr lang="en-US" dirty="0"/>
              <a:t>Is a “snapshot” of production</a:t>
            </a:r>
          </a:p>
          <a:p>
            <a:r>
              <a:rPr lang="en-US" dirty="0"/>
              <a:t>Is pretty hard to earn</a:t>
            </a:r>
          </a:p>
          <a:p>
            <a:r>
              <a:rPr lang="en-US" dirty="0"/>
              <a:t>Based on a point system considering time in milk, total milk, and fat percentage</a:t>
            </a:r>
          </a:p>
          <a:p>
            <a:r>
              <a:rPr lang="en-US" dirty="0"/>
              <a:t>Data is only found if you buy the Performance Volume for that breed and that year</a:t>
            </a:r>
          </a:p>
          <a:p>
            <a:r>
              <a:rPr lang="en-US" dirty="0"/>
              <a:t>Can be done at your farm</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47130" y="2354939"/>
            <a:ext cx="3440739" cy="3016485"/>
          </a:xfrm>
        </p:spPr>
      </p:pic>
    </p:spTree>
    <p:extLst>
      <p:ext uri="{BB962C8B-B14F-4D97-AF65-F5344CB8AC3E}">
        <p14:creationId xmlns:p14="http://schemas.microsoft.com/office/powerpoint/2010/main" val="1547381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a:t>
            </a:r>
          </a:p>
        </p:txBody>
      </p:sp>
      <p:sp>
        <p:nvSpPr>
          <p:cNvPr id="3" name="Content Placeholder 2"/>
          <p:cNvSpPr>
            <a:spLocks noGrp="1"/>
          </p:cNvSpPr>
          <p:nvPr>
            <p:ph idx="1"/>
          </p:nvPr>
        </p:nvSpPr>
        <p:spPr/>
        <p:txBody>
          <a:bodyPr>
            <a:normAutofit fontScale="62500" lnSpcReduction="20000"/>
          </a:bodyPr>
          <a:lstStyle/>
          <a:p>
            <a:r>
              <a:rPr lang="en-US" dirty="0"/>
              <a:t>You don’t need to use the closest DHIA.</a:t>
            </a:r>
          </a:p>
          <a:p>
            <a:endParaRPr lang="en-US" sz="2200" dirty="0"/>
          </a:p>
          <a:p>
            <a:r>
              <a:rPr lang="en-US" dirty="0"/>
              <a:t>Prices and service can vary, so shop around.</a:t>
            </a:r>
          </a:p>
          <a:p>
            <a:endParaRPr lang="en-US" sz="2200" dirty="0"/>
          </a:p>
          <a:p>
            <a:r>
              <a:rPr lang="en-US" dirty="0"/>
              <a:t>Vials ship almost anywhere in the US in a few days using USPS Priority Mail boxes.</a:t>
            </a:r>
          </a:p>
          <a:p>
            <a:endParaRPr lang="en-US" sz="2200" dirty="0"/>
          </a:p>
          <a:p>
            <a:r>
              <a:rPr lang="en-US" dirty="0"/>
              <a:t>Mark vials with your herd number, animal name, and ID number.</a:t>
            </a:r>
          </a:p>
          <a:p>
            <a:endParaRPr lang="en-US" sz="2500" dirty="0"/>
          </a:p>
          <a:p>
            <a:r>
              <a:rPr lang="en-US" dirty="0"/>
              <a:t>If your vials don’t lock, put a piece of tape over the top.</a:t>
            </a:r>
          </a:p>
          <a:p>
            <a:endParaRPr lang="en-US" sz="2500" dirty="0"/>
          </a:p>
          <a:p>
            <a:r>
              <a:rPr lang="en-US" dirty="0"/>
              <a:t>Samples should be usable for up to ten days and don’t need refrigeration unless it is very hot.</a:t>
            </a:r>
          </a:p>
          <a:p>
            <a:endParaRPr lang="en-US" sz="2500" dirty="0"/>
          </a:p>
          <a:p>
            <a:r>
              <a:rPr lang="en-US" dirty="0"/>
              <a:t>A bar of goat milk soap in your sample box makes the DHIA happier to stop a 1,000 vial cow dairy run for 9 goat vials.</a:t>
            </a:r>
          </a:p>
          <a:p>
            <a:endParaRPr lang="en-US" sz="2500" dirty="0"/>
          </a:p>
        </p:txBody>
      </p:sp>
    </p:spTree>
    <p:extLst>
      <p:ext uri="{BB962C8B-B14F-4D97-AF65-F5344CB8AC3E}">
        <p14:creationId xmlns:p14="http://schemas.microsoft.com/office/powerpoint/2010/main" val="457949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Tricks Continued</a:t>
            </a:r>
          </a:p>
        </p:txBody>
      </p:sp>
      <p:sp>
        <p:nvSpPr>
          <p:cNvPr id="3" name="Content Placeholder 2"/>
          <p:cNvSpPr>
            <a:spLocks noGrp="1"/>
          </p:cNvSpPr>
          <p:nvPr>
            <p:ph idx="1"/>
          </p:nvPr>
        </p:nvSpPr>
        <p:spPr/>
        <p:txBody>
          <a:bodyPr>
            <a:normAutofit fontScale="62500" lnSpcReduction="20000"/>
          </a:bodyPr>
          <a:lstStyle/>
          <a:p>
            <a:r>
              <a:rPr lang="en-US" dirty="0"/>
              <a:t>If you feel frustrated or stupid in the setup process, it is not you.</a:t>
            </a:r>
          </a:p>
          <a:p>
            <a:endParaRPr lang="en-US" sz="2200" dirty="0"/>
          </a:p>
          <a:p>
            <a:r>
              <a:rPr lang="en-US" dirty="0"/>
              <a:t>The more organized you are before you start, the more smoothly the test will go.</a:t>
            </a:r>
          </a:p>
          <a:p>
            <a:endParaRPr lang="en-US" sz="2200" dirty="0"/>
          </a:p>
          <a:p>
            <a:r>
              <a:rPr lang="en-US" dirty="0"/>
              <a:t>Keep a spare certified scale in case you drop one in a milk bucket.</a:t>
            </a:r>
          </a:p>
          <a:p>
            <a:endParaRPr lang="en-US" sz="2200" dirty="0"/>
          </a:p>
          <a:p>
            <a:r>
              <a:rPr lang="en-US" dirty="0"/>
              <a:t>The owner milks the goats, the tester supervises and handles all weighing and sampling.</a:t>
            </a:r>
          </a:p>
          <a:p>
            <a:endParaRPr lang="en-US" sz="2200" dirty="0"/>
          </a:p>
          <a:p>
            <a:r>
              <a:rPr lang="en-US" dirty="0"/>
              <a:t>For a genetic evaluation, the doe must be on test for over 40 days.</a:t>
            </a:r>
          </a:p>
          <a:p>
            <a:endParaRPr lang="en-US" sz="2200" dirty="0"/>
          </a:p>
          <a:p>
            <a:r>
              <a:rPr lang="en-US" dirty="0"/>
              <a:t>For a buck to receive a genetic evaluation, he must have 5 daughters with evaluations.</a:t>
            </a:r>
          </a:p>
          <a:p>
            <a:endParaRPr lang="en-US" sz="2500" dirty="0"/>
          </a:p>
          <a:p>
            <a:r>
              <a:rPr lang="en-US" dirty="0"/>
              <a:t>To be included in ADGA’s breed average, a doe must be on test for over 275 days.</a:t>
            </a:r>
          </a:p>
          <a:p>
            <a:endParaRPr lang="en-US" sz="2500" dirty="0"/>
          </a:p>
        </p:txBody>
      </p:sp>
    </p:spTree>
    <p:extLst>
      <p:ext uri="{BB962C8B-B14F-4D97-AF65-F5344CB8AC3E}">
        <p14:creationId xmlns:p14="http://schemas.microsoft.com/office/powerpoint/2010/main" val="152289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More Tips and Tricks</a:t>
            </a:r>
          </a:p>
        </p:txBody>
      </p:sp>
      <p:sp>
        <p:nvSpPr>
          <p:cNvPr id="3" name="Content Placeholder 2"/>
          <p:cNvSpPr>
            <a:spLocks noGrp="1"/>
          </p:cNvSpPr>
          <p:nvPr>
            <p:ph idx="1"/>
          </p:nvPr>
        </p:nvSpPr>
        <p:spPr/>
        <p:txBody>
          <a:bodyPr>
            <a:normAutofit fontScale="55000" lnSpcReduction="20000"/>
          </a:bodyPr>
          <a:lstStyle/>
          <a:p>
            <a:r>
              <a:rPr lang="en-US" dirty="0"/>
              <a:t>Check your data on the CDCB site for errors.</a:t>
            </a:r>
          </a:p>
          <a:p>
            <a:endParaRPr lang="en-US" sz="1700" dirty="0"/>
          </a:p>
          <a:p>
            <a:r>
              <a:rPr lang="en-US" dirty="0"/>
              <a:t>If you use Provo, they extrapolate production out two weeks.  Never dry off a goat that has just enough production for an award until you are sure she has really qualified.</a:t>
            </a:r>
          </a:p>
          <a:p>
            <a:endParaRPr lang="en-US" sz="1700" dirty="0"/>
          </a:p>
          <a:p>
            <a:r>
              <a:rPr lang="en-US" dirty="0"/>
              <a:t>If a buck is expected to have a *B and doesn’t, the problem is usually the dam did not produce enough total milk.</a:t>
            </a:r>
          </a:p>
          <a:p>
            <a:endParaRPr lang="en-US" sz="1700" dirty="0"/>
          </a:p>
          <a:p>
            <a:r>
              <a:rPr lang="en-US" dirty="0"/>
              <a:t>The CDCB breed average includes all animals in a herd with a majority of that breed, regardless of how long they are on test.</a:t>
            </a:r>
          </a:p>
          <a:p>
            <a:endParaRPr lang="en-US" sz="1700" dirty="0"/>
          </a:p>
          <a:p>
            <a:r>
              <a:rPr lang="en-US" dirty="0"/>
              <a:t>The ADGA breed averages is from approximately 2,200 animals, the CDCB breed averages are from approximately 17,000 animals.</a:t>
            </a:r>
          </a:p>
          <a:p>
            <a:endParaRPr lang="en-US" dirty="0"/>
          </a:p>
          <a:p>
            <a:r>
              <a:rPr lang="en-US" dirty="0"/>
              <a:t>For a genetic evaluation, the doe needs to go on test within 90 days of kidding.</a:t>
            </a:r>
          </a:p>
          <a:p>
            <a:endParaRPr lang="en-US" dirty="0"/>
          </a:p>
          <a:p>
            <a:r>
              <a:rPr lang="en-US" dirty="0"/>
              <a:t>A doe can earn stars in the first 305 days of test, regardless of when she starts.</a:t>
            </a:r>
          </a:p>
          <a:p>
            <a:endParaRPr lang="en-US" dirty="0"/>
          </a:p>
        </p:txBody>
      </p:sp>
    </p:spTree>
    <p:extLst>
      <p:ext uri="{BB962C8B-B14F-4D97-AF65-F5344CB8AC3E}">
        <p14:creationId xmlns:p14="http://schemas.microsoft.com/office/powerpoint/2010/main" val="3830071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Yet More Tips and Tricks</a:t>
            </a:r>
          </a:p>
        </p:txBody>
      </p:sp>
      <p:sp>
        <p:nvSpPr>
          <p:cNvPr id="3" name="Content Placeholder 2"/>
          <p:cNvSpPr>
            <a:spLocks noGrp="1"/>
          </p:cNvSpPr>
          <p:nvPr>
            <p:ph idx="1"/>
          </p:nvPr>
        </p:nvSpPr>
        <p:spPr/>
        <p:txBody>
          <a:bodyPr>
            <a:normAutofit fontScale="70000" lnSpcReduction="20000"/>
          </a:bodyPr>
          <a:lstStyle/>
          <a:p>
            <a:r>
              <a:rPr lang="en-US" dirty="0"/>
              <a:t>More tests mean more and better data, but also more costs.</a:t>
            </a:r>
          </a:p>
          <a:p>
            <a:endParaRPr lang="en-US" sz="1500" dirty="0"/>
          </a:p>
          <a:p>
            <a:r>
              <a:rPr lang="en-US" dirty="0"/>
              <a:t>Does are expected to peak around day 45, so starting test before then improves your numbers.</a:t>
            </a:r>
          </a:p>
          <a:p>
            <a:endParaRPr lang="en-US" sz="1500" dirty="0"/>
          </a:p>
          <a:p>
            <a:r>
              <a:rPr lang="en-US" dirty="0"/>
              <a:t>Does dried off more than 45 days after their last test will have the data examined to see if it can be used (ADGA).</a:t>
            </a:r>
          </a:p>
          <a:p>
            <a:endParaRPr lang="en-US" sz="1500" dirty="0"/>
          </a:p>
          <a:p>
            <a:r>
              <a:rPr lang="en-US" dirty="0"/>
              <a:t>You can change test type, DHIA, or DRPC.</a:t>
            </a:r>
          </a:p>
          <a:p>
            <a:endParaRPr lang="en-US" sz="1500" dirty="0"/>
          </a:p>
          <a:p>
            <a:r>
              <a:rPr lang="en-US" dirty="0"/>
              <a:t>The best option may be to have a friend get certified and be your tester the first year, then switch to owner sampler.</a:t>
            </a:r>
          </a:p>
          <a:p>
            <a:endParaRPr lang="en-US" sz="1500" dirty="0"/>
          </a:p>
          <a:p>
            <a:r>
              <a:rPr lang="en-US" dirty="0"/>
              <a:t>By definition, not all goats can be above average. If your production isn’t where you want it to be, you can change genetics and management to get there.</a:t>
            </a:r>
          </a:p>
          <a:p>
            <a:endParaRPr lang="en-US" dirty="0"/>
          </a:p>
        </p:txBody>
      </p:sp>
    </p:spTree>
    <p:extLst>
      <p:ext uri="{BB962C8B-B14F-4D97-AF65-F5344CB8AC3E}">
        <p14:creationId xmlns:p14="http://schemas.microsoft.com/office/powerpoint/2010/main" val="241756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a:t>
            </a:r>
          </a:p>
        </p:txBody>
      </p:sp>
      <p:sp>
        <p:nvSpPr>
          <p:cNvPr id="3" name="Content Placeholder 2"/>
          <p:cNvSpPr>
            <a:spLocks noGrp="1"/>
          </p:cNvSpPr>
          <p:nvPr>
            <p:ph idx="1"/>
          </p:nvPr>
        </p:nvSpPr>
        <p:spPr/>
        <p:txBody>
          <a:bodyPr>
            <a:normAutofit fontScale="55000" lnSpcReduction="20000"/>
          </a:bodyPr>
          <a:lstStyle/>
          <a:p>
            <a:pPr marL="0" indent="0" algn="ctr">
              <a:buNone/>
            </a:pPr>
            <a:r>
              <a:rPr lang="en-US" dirty="0"/>
              <a:t>Red Horse Valley </a:t>
            </a:r>
          </a:p>
          <a:p>
            <a:pPr marL="0" indent="0" algn="ctr">
              <a:buNone/>
            </a:pPr>
            <a:r>
              <a:rPr lang="en-US" u="sng" dirty="0"/>
              <a:t>Milk Testing – It doesn’t need to be as intimidating as initially it appears to be! </a:t>
            </a:r>
            <a:r>
              <a:rPr lang="en-US" dirty="0">
                <a:hlinkClick r:id="rId3"/>
              </a:rPr>
              <a:t>http://static1.1.sqspcdn.com/static/f/378878/26595047/1444408227837/Starting+on+Milk+Test+July+2015+update.pdf?token=BPyJeOlkRsy4hwdowVp72Le6znQ%3D</a:t>
            </a:r>
            <a:endParaRPr lang="en-US" dirty="0"/>
          </a:p>
          <a:p>
            <a:pPr marL="0" indent="0" algn="ctr">
              <a:buNone/>
            </a:pPr>
            <a:endParaRPr lang="en-US" dirty="0"/>
          </a:p>
          <a:p>
            <a:pPr marL="0" indent="0" algn="ctr">
              <a:buNone/>
            </a:pPr>
            <a:r>
              <a:rPr lang="en-US" dirty="0"/>
              <a:t>Narrow Gate Nigerian Dwarf </a:t>
            </a:r>
          </a:p>
          <a:p>
            <a:pPr marL="0" indent="0" algn="ctr">
              <a:buNone/>
            </a:pPr>
            <a:r>
              <a:rPr lang="en-US" u="sng" dirty="0"/>
              <a:t>Understanding DHIA</a:t>
            </a:r>
            <a:r>
              <a:rPr lang="en-US" dirty="0"/>
              <a:t> </a:t>
            </a:r>
          </a:p>
          <a:p>
            <a:pPr marL="0" indent="0" algn="ctr">
              <a:buNone/>
            </a:pPr>
            <a:r>
              <a:rPr lang="en-US" dirty="0">
                <a:hlinkClick r:id="rId4"/>
              </a:rPr>
              <a:t>http://narrowgatenigeriandwarf.com/blog.html</a:t>
            </a:r>
            <a:endParaRPr lang="en-US" dirty="0"/>
          </a:p>
          <a:p>
            <a:pPr marL="0" indent="0" algn="ctr">
              <a:buNone/>
            </a:pPr>
            <a:endParaRPr lang="en-US" dirty="0"/>
          </a:p>
          <a:p>
            <a:pPr marL="0" indent="0" algn="ctr">
              <a:buNone/>
            </a:pPr>
            <a:r>
              <a:rPr lang="en-US" dirty="0"/>
              <a:t>Land of Havilah Herbals </a:t>
            </a:r>
          </a:p>
          <a:p>
            <a:pPr marL="0" indent="0" algn="ctr">
              <a:buNone/>
            </a:pPr>
            <a:r>
              <a:rPr lang="en-US" u="sng" dirty="0"/>
              <a:t>Info on DHIA (Milk Test)</a:t>
            </a:r>
            <a:r>
              <a:rPr lang="en-US" dirty="0"/>
              <a:t> </a:t>
            </a:r>
          </a:p>
          <a:p>
            <a:pPr marL="0" indent="0" algn="ctr">
              <a:buNone/>
            </a:pPr>
            <a:r>
              <a:rPr lang="en-US" dirty="0">
                <a:hlinkClick r:id="rId5"/>
              </a:rPr>
              <a:t>http://landofhavilahfarm.com/loh/natural-raising/other-helpful-information/info-on-dhir-milk-test/</a:t>
            </a:r>
            <a:endParaRPr lang="en-US" dirty="0"/>
          </a:p>
          <a:p>
            <a:pPr marL="0" indent="0" algn="ctr">
              <a:buNone/>
            </a:pPr>
            <a:endParaRPr lang="en-US" dirty="0"/>
          </a:p>
          <a:p>
            <a:pPr marL="0" indent="0" algn="ctr">
              <a:buNone/>
            </a:pPr>
            <a:r>
              <a:rPr lang="en-US" dirty="0">
                <a:hlinkClick r:id="rId6"/>
              </a:rPr>
              <a:t>https://www.facebook.com/groups/DHIAgoats/</a:t>
            </a: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32238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Partners</a:t>
            </a:r>
          </a:p>
        </p:txBody>
      </p:sp>
      <p:sp>
        <p:nvSpPr>
          <p:cNvPr id="3" name="Content Placeholder 2"/>
          <p:cNvSpPr>
            <a:spLocks noGrp="1"/>
          </p:cNvSpPr>
          <p:nvPr>
            <p:ph idx="1"/>
          </p:nvPr>
        </p:nvSpPr>
        <p:spPr>
          <a:xfrm>
            <a:off x="457200" y="1447800"/>
            <a:ext cx="8229600" cy="4525963"/>
          </a:xfrm>
        </p:spPr>
        <p:txBody>
          <a:bodyPr>
            <a:noAutofit/>
          </a:bodyPr>
          <a:lstStyle/>
          <a:p>
            <a:pPr marL="0" indent="0" algn="ctr">
              <a:buNone/>
            </a:pPr>
            <a:r>
              <a:rPr lang="en-US" sz="2000" dirty="0"/>
              <a:t>The Council on Dairy Cattle Breeding </a:t>
            </a:r>
          </a:p>
          <a:p>
            <a:pPr marL="0" indent="0" algn="ctr">
              <a:buNone/>
            </a:pPr>
            <a:r>
              <a:rPr lang="en-US" sz="2000" dirty="0">
                <a:hlinkClick r:id="rId2"/>
              </a:rPr>
              <a:t>https://www.uscdcb.com/</a:t>
            </a:r>
            <a:endParaRPr lang="en-US" sz="2000" dirty="0"/>
          </a:p>
          <a:p>
            <a:pPr marL="0" indent="0" algn="ctr">
              <a:buNone/>
            </a:pPr>
            <a:endParaRPr lang="en-US" sz="2000" dirty="0"/>
          </a:p>
          <a:p>
            <a:pPr marL="0" indent="0" algn="ctr">
              <a:buNone/>
            </a:pPr>
            <a:r>
              <a:rPr lang="en-US" sz="2000" dirty="0"/>
              <a:t>National Dairy Herd Improvement Association </a:t>
            </a:r>
          </a:p>
          <a:p>
            <a:pPr marL="0" indent="0" algn="ctr">
              <a:buNone/>
            </a:pPr>
            <a:r>
              <a:rPr lang="en-US" sz="2000" dirty="0">
                <a:hlinkClick r:id="rId3"/>
              </a:rPr>
              <a:t>http://www.dhia.org/</a:t>
            </a:r>
            <a:endParaRPr lang="en-US" sz="2000" dirty="0"/>
          </a:p>
          <a:p>
            <a:pPr marL="0" indent="0" algn="ctr">
              <a:buNone/>
            </a:pPr>
            <a:endParaRPr lang="en-US" sz="2000" dirty="0"/>
          </a:p>
          <a:p>
            <a:pPr marL="0" indent="0" algn="ctr">
              <a:buNone/>
            </a:pPr>
            <a:r>
              <a:rPr lang="en-US" sz="2000" dirty="0"/>
              <a:t>Dairy Records Management Systems </a:t>
            </a:r>
          </a:p>
          <a:p>
            <a:pPr marL="0" indent="0" algn="ctr">
              <a:buNone/>
            </a:pPr>
            <a:r>
              <a:rPr lang="en-US" sz="2000" dirty="0">
                <a:hlinkClick r:id="rId4"/>
              </a:rPr>
              <a:t>https://www.drms.org/</a:t>
            </a:r>
            <a:endParaRPr lang="en-US" sz="2000" dirty="0"/>
          </a:p>
          <a:p>
            <a:pPr marL="0" indent="0" algn="ctr">
              <a:buNone/>
            </a:pPr>
            <a:endParaRPr lang="en-US" sz="2000" dirty="0"/>
          </a:p>
          <a:p>
            <a:pPr marL="0" indent="0" algn="ctr">
              <a:buNone/>
            </a:pPr>
            <a:r>
              <a:rPr lang="en-US" sz="2000" dirty="0"/>
              <a:t>DHIA-Provo </a:t>
            </a:r>
          </a:p>
          <a:p>
            <a:pPr marL="0" indent="0" algn="ctr">
              <a:buNone/>
            </a:pPr>
            <a:r>
              <a:rPr lang="en-US" sz="2000" dirty="0">
                <a:hlinkClick r:id="rId5"/>
              </a:rPr>
              <a:t>http://www.dhiprovo.com/</a:t>
            </a:r>
            <a:endParaRPr lang="en-US" sz="2000" dirty="0"/>
          </a:p>
          <a:p>
            <a:pPr marL="0" indent="0" algn="ctr">
              <a:buNone/>
            </a:pPr>
            <a:endParaRPr lang="en-US" sz="1600" dirty="0"/>
          </a:p>
          <a:p>
            <a:pPr marL="0" indent="0" algn="ctr">
              <a:buNone/>
            </a:pPr>
            <a:endParaRPr lang="en-US" sz="1600" dirty="0"/>
          </a:p>
        </p:txBody>
      </p:sp>
    </p:spTree>
    <p:extLst>
      <p:ext uri="{BB962C8B-B14F-4D97-AF65-F5344CB8AC3E}">
        <p14:creationId xmlns:p14="http://schemas.microsoft.com/office/powerpoint/2010/main" val="357627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DHIAs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a:t>Washington State Dairy Herd Improvement Association </a:t>
            </a:r>
          </a:p>
          <a:p>
            <a:pPr marL="0" indent="0" algn="ctr">
              <a:buNone/>
            </a:pPr>
            <a:r>
              <a:rPr lang="en-US" dirty="0">
                <a:hlinkClick r:id="rId2"/>
              </a:rPr>
              <a:t>http://www.wa-dhia.com/</a:t>
            </a:r>
            <a:endParaRPr lang="en-US" dirty="0"/>
          </a:p>
          <a:p>
            <a:pPr marL="0" indent="0" algn="ctr">
              <a:buNone/>
            </a:pPr>
            <a:endParaRPr lang="en-US" dirty="0"/>
          </a:p>
          <a:p>
            <a:pPr marL="0" indent="0" algn="ctr">
              <a:buNone/>
            </a:pPr>
            <a:r>
              <a:rPr lang="en-US" dirty="0"/>
              <a:t>Willamette DHIA</a:t>
            </a:r>
          </a:p>
          <a:p>
            <a:pPr marL="0" indent="0" algn="ctr">
              <a:buNone/>
            </a:pPr>
            <a:r>
              <a:rPr lang="en-US" dirty="0">
                <a:hlinkClick r:id="rId3"/>
              </a:rPr>
              <a:t>office@wdhia.org</a:t>
            </a:r>
            <a:endParaRPr lang="en-US" dirty="0"/>
          </a:p>
          <a:p>
            <a:pPr marL="0" indent="0" algn="ctr">
              <a:buNone/>
            </a:pPr>
            <a:endParaRPr lang="en-US" dirty="0"/>
          </a:p>
          <a:p>
            <a:pPr marL="0" indent="0" algn="ctr">
              <a:buNone/>
            </a:pPr>
            <a:r>
              <a:rPr lang="en-US" dirty="0"/>
              <a:t>DHIA West</a:t>
            </a:r>
          </a:p>
          <a:p>
            <a:pPr marL="0" indent="0" algn="ctr">
              <a:buNone/>
            </a:pPr>
            <a:r>
              <a:rPr lang="en-US" dirty="0">
                <a:hlinkClick r:id="rId4"/>
              </a:rPr>
              <a:t>http://www.dhiawest.com/</a:t>
            </a:r>
            <a:endParaRPr lang="en-US" dirty="0"/>
          </a:p>
          <a:p>
            <a:endParaRPr lang="en-US" dirty="0"/>
          </a:p>
        </p:txBody>
      </p:sp>
    </p:spTree>
    <p:extLst>
      <p:ext uri="{BB962C8B-B14F-4D97-AF65-F5344CB8AC3E}">
        <p14:creationId xmlns:p14="http://schemas.microsoft.com/office/powerpoint/2010/main" val="171585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304800"/>
            <a:ext cx="7772400" cy="1470025"/>
          </a:xfrm>
        </p:spPr>
        <p:txBody>
          <a:bodyPr/>
          <a:lstStyle/>
          <a:p>
            <a:r>
              <a:rPr lang="en-US" dirty="0"/>
              <a:t>Registries</a:t>
            </a:r>
          </a:p>
        </p:txBody>
      </p:sp>
      <p:sp>
        <p:nvSpPr>
          <p:cNvPr id="3" name="Content Placeholder 2"/>
          <p:cNvSpPr>
            <a:spLocks noGrp="1"/>
          </p:cNvSpPr>
          <p:nvPr>
            <p:ph type="subTitle" idx="1"/>
          </p:nvPr>
        </p:nvSpPr>
        <p:spPr>
          <a:xfrm>
            <a:off x="762000" y="1600200"/>
            <a:ext cx="7696200" cy="4038600"/>
          </a:xfrm>
        </p:spPr>
        <p:txBody>
          <a:bodyPr>
            <a:normAutofit fontScale="70000" lnSpcReduction="20000"/>
          </a:bodyPr>
          <a:lstStyle/>
          <a:p>
            <a:r>
              <a:rPr lang="en-US" dirty="0">
                <a:solidFill>
                  <a:schemeClr val="tx1"/>
                </a:solidFill>
              </a:rPr>
              <a:t>American Dairy Goat Association </a:t>
            </a:r>
          </a:p>
          <a:p>
            <a:r>
              <a:rPr lang="en-US" dirty="0">
                <a:hlinkClick r:id="rId2"/>
              </a:rPr>
              <a:t>http://adga.org/performance-programs/production-testing/</a:t>
            </a:r>
            <a:endParaRPr lang="en-US" dirty="0"/>
          </a:p>
          <a:p>
            <a:endParaRPr lang="en-US" dirty="0"/>
          </a:p>
          <a:p>
            <a:r>
              <a:rPr lang="en-US" dirty="0">
                <a:solidFill>
                  <a:schemeClr val="tx1"/>
                </a:solidFill>
              </a:rPr>
              <a:t>American Goat Society </a:t>
            </a:r>
            <a:r>
              <a:rPr lang="en-US" dirty="0">
                <a:hlinkClick r:id="rId3"/>
              </a:rPr>
              <a:t>http://www.americangoatsociety.com/milkpail/milk_production_awards.php#</a:t>
            </a:r>
            <a:endParaRPr lang="en-US" dirty="0"/>
          </a:p>
          <a:p>
            <a:endParaRPr lang="en-US" dirty="0"/>
          </a:p>
          <a:p>
            <a:r>
              <a:rPr lang="en-US" dirty="0">
                <a:solidFill>
                  <a:schemeClr val="tx1"/>
                </a:solidFill>
              </a:rPr>
              <a:t>The Miniature Goat Registry </a:t>
            </a:r>
          </a:p>
          <a:p>
            <a:r>
              <a:rPr lang="en-US" dirty="0">
                <a:hlinkClick r:id="rId4"/>
              </a:rPr>
              <a:t>http://www.tmgronline.com/milk-test-how-to</a:t>
            </a:r>
            <a:endParaRPr lang="en-US" dirty="0"/>
          </a:p>
          <a:p>
            <a:endParaRPr lang="en-US" dirty="0">
              <a:hlinkClick r:id="rId5"/>
            </a:endParaRPr>
          </a:p>
          <a:p>
            <a:r>
              <a:rPr lang="en-US" dirty="0">
                <a:solidFill>
                  <a:schemeClr val="tx1"/>
                </a:solidFill>
              </a:rPr>
              <a:t>International Dairy Goat Registry </a:t>
            </a:r>
          </a:p>
          <a:p>
            <a:r>
              <a:rPr lang="en-US" dirty="0">
                <a:hlinkClick r:id="rId5"/>
              </a:rPr>
              <a:t>http://www.idgr-ifbr.com/dairy-goat-milk-test.html</a:t>
            </a:r>
            <a:endParaRPr lang="en-US" dirty="0"/>
          </a:p>
          <a:p>
            <a:endParaRPr lang="en-US" dirty="0"/>
          </a:p>
        </p:txBody>
      </p:sp>
    </p:spTree>
    <p:extLst>
      <p:ext uri="{BB962C8B-B14F-4D97-AF65-F5344CB8AC3E}">
        <p14:creationId xmlns:p14="http://schemas.microsoft.com/office/powerpoint/2010/main" val="296815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Milk Test?</a:t>
            </a:r>
          </a:p>
        </p:txBody>
      </p:sp>
      <p:sp>
        <p:nvSpPr>
          <p:cNvPr id="3" name="Content Placeholder 2"/>
          <p:cNvSpPr>
            <a:spLocks noGrp="1"/>
          </p:cNvSpPr>
          <p:nvPr>
            <p:ph sz="half" idx="1"/>
          </p:nvPr>
        </p:nvSpPr>
        <p:spPr/>
        <p:txBody>
          <a:bodyPr>
            <a:normAutofit fontScale="55000" lnSpcReduction="20000"/>
          </a:bodyPr>
          <a:lstStyle/>
          <a:p>
            <a:r>
              <a:rPr lang="en-US" sz="3300" dirty="0"/>
              <a:t>Clear, visible record of production</a:t>
            </a:r>
          </a:p>
          <a:p>
            <a:endParaRPr lang="en-US" sz="1700" dirty="0"/>
          </a:p>
          <a:p>
            <a:r>
              <a:rPr lang="en-US" sz="3300" dirty="0"/>
              <a:t>Goat Cred</a:t>
            </a:r>
          </a:p>
          <a:p>
            <a:endParaRPr lang="en-US" sz="1700" dirty="0"/>
          </a:p>
          <a:p>
            <a:r>
              <a:rPr lang="en-US" sz="3300" dirty="0"/>
              <a:t>To earn awards/ increase value of herd</a:t>
            </a:r>
          </a:p>
          <a:p>
            <a:endParaRPr lang="en-US" sz="1700" dirty="0"/>
          </a:p>
          <a:p>
            <a:r>
              <a:rPr lang="en-US" sz="3300" dirty="0"/>
              <a:t>Data Nerdiness</a:t>
            </a:r>
          </a:p>
          <a:p>
            <a:endParaRPr lang="en-US" sz="1900" dirty="0"/>
          </a:p>
          <a:p>
            <a:r>
              <a:rPr lang="en-US" sz="3300" dirty="0"/>
              <a:t>Gain health information on herd</a:t>
            </a:r>
          </a:p>
          <a:p>
            <a:endParaRPr lang="en-US" sz="1900" dirty="0"/>
          </a:p>
          <a:p>
            <a:r>
              <a:rPr lang="en-US" sz="3300" dirty="0"/>
              <a:t>Ego</a:t>
            </a:r>
          </a:p>
          <a:p>
            <a:endParaRPr lang="en-US" sz="1900" dirty="0"/>
          </a:p>
          <a:p>
            <a:r>
              <a:rPr lang="en-US" sz="3300" dirty="0"/>
              <a:t>Level playing field to compare any goats</a:t>
            </a:r>
          </a:p>
          <a:p>
            <a:endParaRPr lang="en-US" sz="1900" dirty="0"/>
          </a:p>
          <a:p>
            <a:r>
              <a:rPr lang="en-US" sz="3300" dirty="0"/>
              <a:t>Decide who to keep and who to sell</a:t>
            </a:r>
          </a:p>
          <a:p>
            <a:endParaRPr lang="en-US" sz="2200" dirty="0"/>
          </a:p>
          <a:p>
            <a:r>
              <a:rPr lang="en-US" sz="3300" dirty="0"/>
              <a:t>You may want specific lactation curve shapes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972314"/>
            <a:ext cx="4038600" cy="1781735"/>
          </a:xfrm>
        </p:spPr>
      </p:pic>
    </p:spTree>
    <p:extLst>
      <p:ext uri="{BB962C8B-B14F-4D97-AF65-F5344CB8AC3E}">
        <p14:creationId xmlns:p14="http://schemas.microsoft.com/office/powerpoint/2010/main" val="39935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Milk Testing Seem Hard?</a:t>
            </a:r>
          </a:p>
        </p:txBody>
      </p:sp>
      <p:sp>
        <p:nvSpPr>
          <p:cNvPr id="3" name="Content Placeholder 2"/>
          <p:cNvSpPr>
            <a:spLocks noGrp="1"/>
          </p:cNvSpPr>
          <p:nvPr>
            <p:ph sz="half" idx="1"/>
          </p:nvPr>
        </p:nvSpPr>
        <p:spPr/>
        <p:txBody>
          <a:bodyPr>
            <a:normAutofit fontScale="62500" lnSpcReduction="20000"/>
          </a:bodyPr>
          <a:lstStyle/>
          <a:p>
            <a:r>
              <a:rPr lang="en-US" dirty="0"/>
              <a:t>There are many variables such as test type, herd location, management styles.</a:t>
            </a:r>
          </a:p>
          <a:p>
            <a:endParaRPr lang="en-US" sz="1900" dirty="0"/>
          </a:p>
          <a:p>
            <a:r>
              <a:rPr lang="en-US" dirty="0"/>
              <a:t>Many herds that have been on test didn’t have a hard time starting and don’t realize some do.</a:t>
            </a:r>
          </a:p>
          <a:p>
            <a:endParaRPr lang="en-US" sz="1900" dirty="0"/>
          </a:p>
          <a:p>
            <a:r>
              <a:rPr lang="en-US" dirty="0"/>
              <a:t>Few people have hands on mentors.</a:t>
            </a:r>
          </a:p>
          <a:p>
            <a:endParaRPr lang="en-US" sz="1900" dirty="0"/>
          </a:p>
          <a:p>
            <a:r>
              <a:rPr lang="en-US" dirty="0"/>
              <a:t>Statistics involved are complicated.</a:t>
            </a:r>
          </a:p>
          <a:p>
            <a:endParaRPr lang="en-US" sz="1900" dirty="0"/>
          </a:p>
          <a:p>
            <a:r>
              <a:rPr lang="en-US" dirty="0"/>
              <a:t>A lot of acronyms are used.</a:t>
            </a:r>
          </a:p>
          <a:p>
            <a:endParaRPr lang="en-US" sz="1900" dirty="0"/>
          </a:p>
          <a:p>
            <a:r>
              <a:rPr lang="en-US" dirty="0"/>
              <a:t>Program is based on cows.</a:t>
            </a:r>
          </a:p>
          <a:p>
            <a:endParaRPr lang="en-US" sz="1900" dirty="0"/>
          </a:p>
          <a:p>
            <a:r>
              <a:rPr lang="en-US" dirty="0"/>
              <a:t>Some herds don’t want competition.</a:t>
            </a:r>
          </a:p>
          <a:p>
            <a:endParaRPr lang="en-US" dirty="0"/>
          </a:p>
          <a:p>
            <a:r>
              <a:rPr lang="en-US" sz="1600" dirty="0"/>
              <a:t>Photo by Louise Stivers, used with permission.</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424627"/>
            <a:ext cx="4038600" cy="2877108"/>
          </a:xfrm>
        </p:spPr>
      </p:pic>
    </p:spTree>
    <p:extLst>
      <p:ext uri="{BB962C8B-B14F-4D97-AF65-F5344CB8AC3E}">
        <p14:creationId xmlns:p14="http://schemas.microsoft.com/office/powerpoint/2010/main" val="196306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Milk Testing Hard?</a:t>
            </a:r>
          </a:p>
        </p:txBody>
      </p:sp>
      <p:sp>
        <p:nvSpPr>
          <p:cNvPr id="3" name="Content Placeholder 2"/>
          <p:cNvSpPr>
            <a:spLocks noGrp="1"/>
          </p:cNvSpPr>
          <p:nvPr>
            <p:ph sz="half" idx="1"/>
          </p:nvPr>
        </p:nvSpPr>
        <p:spPr/>
        <p:txBody>
          <a:bodyPr/>
          <a:lstStyle/>
          <a:p>
            <a:r>
              <a:rPr lang="en-US" dirty="0"/>
              <a:t>On Test Day:</a:t>
            </a:r>
          </a:p>
          <a:p>
            <a:pPr lvl="1"/>
            <a:r>
              <a:rPr lang="en-US" dirty="0"/>
              <a:t>Milk each goat separately, usually twice (12 hours apart)</a:t>
            </a:r>
          </a:p>
          <a:p>
            <a:pPr lvl="2"/>
            <a:r>
              <a:rPr lang="en-US" dirty="0"/>
              <a:t>Weigh milk</a:t>
            </a:r>
          </a:p>
          <a:p>
            <a:pPr lvl="2"/>
            <a:r>
              <a:rPr lang="en-US" dirty="0"/>
              <a:t>Sample milk</a:t>
            </a:r>
          </a:p>
          <a:p>
            <a:pPr lvl="1"/>
            <a:r>
              <a:rPr lang="en-US" dirty="0"/>
              <a:t>Fill out form</a:t>
            </a:r>
          </a:p>
          <a:p>
            <a:pPr lvl="1"/>
            <a:r>
              <a:rPr lang="en-US" dirty="0"/>
              <a:t>Mail milk to lab</a:t>
            </a:r>
          </a:p>
          <a:p>
            <a:pPr lvl="1"/>
            <a:r>
              <a:rPr lang="en-US" dirty="0"/>
              <a:t>Get report from data center in 1-2 weeks</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48200" y="2348706"/>
            <a:ext cx="4038600" cy="3028950"/>
          </a:xfrm>
        </p:spPr>
      </p:pic>
    </p:spTree>
    <p:extLst>
      <p:ext uri="{BB962C8B-B14F-4D97-AF65-F5344CB8AC3E}">
        <p14:creationId xmlns:p14="http://schemas.microsoft.com/office/powerpoint/2010/main" val="421540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You Don’t Have to Change your Herd Management</a:t>
            </a:r>
          </a:p>
        </p:txBody>
      </p:sp>
      <p:sp>
        <p:nvSpPr>
          <p:cNvPr id="3" name="Content Placeholder 2"/>
          <p:cNvSpPr>
            <a:spLocks noGrp="1"/>
          </p:cNvSpPr>
          <p:nvPr>
            <p:ph idx="1"/>
          </p:nvPr>
        </p:nvSpPr>
        <p:spPr/>
        <p:txBody>
          <a:bodyPr>
            <a:normAutofit lnSpcReduction="10000"/>
          </a:bodyPr>
          <a:lstStyle/>
          <a:p>
            <a:endParaRPr lang="en-US" dirty="0"/>
          </a:p>
          <a:p>
            <a:r>
              <a:rPr lang="en-US" dirty="0"/>
              <a:t>Dam raising</a:t>
            </a:r>
          </a:p>
          <a:p>
            <a:r>
              <a:rPr lang="en-US" dirty="0"/>
              <a:t>Once a Day milking</a:t>
            </a:r>
          </a:p>
          <a:p>
            <a:r>
              <a:rPr lang="en-US" dirty="0"/>
              <a:t>Breed only who you want</a:t>
            </a:r>
          </a:p>
          <a:p>
            <a:r>
              <a:rPr lang="en-US" dirty="0"/>
              <a:t>Dry off animals when you want</a:t>
            </a:r>
          </a:p>
          <a:p>
            <a:r>
              <a:rPr lang="en-US" dirty="0"/>
              <a:t>Don’t need registered animals</a:t>
            </a:r>
          </a:p>
          <a:p>
            <a:r>
              <a:rPr lang="en-US" dirty="0"/>
              <a:t>Machine or hand milk</a:t>
            </a:r>
          </a:p>
          <a:p>
            <a:r>
              <a:rPr lang="en-US" dirty="0"/>
              <a:t>Extended lactations</a:t>
            </a:r>
          </a:p>
        </p:txBody>
      </p:sp>
    </p:spTree>
    <p:extLst>
      <p:ext uri="{BB962C8B-B14F-4D97-AF65-F5344CB8AC3E}">
        <p14:creationId xmlns:p14="http://schemas.microsoft.com/office/powerpoint/2010/main" val="54627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Starter Questions</a:t>
            </a:r>
          </a:p>
        </p:txBody>
      </p:sp>
      <p:sp>
        <p:nvSpPr>
          <p:cNvPr id="3" name="Content Placeholder 2"/>
          <p:cNvSpPr>
            <a:spLocks noGrp="1"/>
          </p:cNvSpPr>
          <p:nvPr>
            <p:ph idx="1"/>
          </p:nvPr>
        </p:nvSpPr>
        <p:spPr/>
        <p:txBody>
          <a:bodyPr>
            <a:normAutofit fontScale="55000" lnSpcReduction="20000"/>
          </a:bodyPr>
          <a:lstStyle/>
          <a:p>
            <a:r>
              <a:rPr lang="en-US" dirty="0"/>
              <a:t>Do you want to do most of the work yourself (owner sampler), trade working for other herds who work for you (group), or pay someone (possibly a neighbor in cookies) to do most of the work (standard)? </a:t>
            </a:r>
          </a:p>
          <a:p>
            <a:endParaRPr lang="en-US" sz="2200" dirty="0"/>
          </a:p>
          <a:p>
            <a:r>
              <a:rPr lang="en-US" dirty="0"/>
              <a:t>Do you care if you don't get genetic evaluations the first year you are on test? (Owner Sampler doesn't get an evaluation the first year on test)</a:t>
            </a:r>
          </a:p>
          <a:p>
            <a:endParaRPr lang="en-US" sz="2200" dirty="0"/>
          </a:p>
          <a:p>
            <a:r>
              <a:rPr lang="en-US" dirty="0"/>
              <a:t>Are you at risk of being on the Top Ten list? (Owner Sampler doesn't qualify for top ten, and you would need an extra verification test for other types) </a:t>
            </a:r>
          </a:p>
          <a:p>
            <a:endParaRPr lang="en-US" sz="2200" dirty="0"/>
          </a:p>
          <a:p>
            <a:r>
              <a:rPr lang="en-US" dirty="0"/>
              <a:t>Do you want to work with paper forms, or enter your test data on a PC?</a:t>
            </a:r>
          </a:p>
          <a:p>
            <a:endParaRPr lang="en-US" sz="2200" dirty="0"/>
          </a:p>
          <a:p>
            <a:r>
              <a:rPr lang="en-US" dirty="0"/>
              <a:t>Do you want to keep costs as low as possible, or can you pay a bit more for more convenience? </a:t>
            </a:r>
          </a:p>
          <a:p>
            <a:endParaRPr lang="en-US" sz="2200" dirty="0"/>
          </a:p>
          <a:p>
            <a:r>
              <a:rPr lang="en-US" dirty="0"/>
              <a:t>Do you care about being able to order disease or pregnancy testing from your lab, or if you can get MUN (which can tell you about your feeding program)? </a:t>
            </a:r>
          </a:p>
        </p:txBody>
      </p:sp>
    </p:spTree>
    <p:extLst>
      <p:ext uri="{BB962C8B-B14F-4D97-AF65-F5344CB8AC3E}">
        <p14:creationId xmlns:p14="http://schemas.microsoft.com/office/powerpoint/2010/main" val="109811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Common Test Types</a:t>
            </a:r>
          </a:p>
        </p:txBody>
      </p:sp>
      <p:sp>
        <p:nvSpPr>
          <p:cNvPr id="3" name="Content Placeholder 2"/>
          <p:cNvSpPr>
            <a:spLocks noGrp="1"/>
          </p:cNvSpPr>
          <p:nvPr>
            <p:ph sz="half" idx="1"/>
          </p:nvPr>
        </p:nvSpPr>
        <p:spPr/>
        <p:txBody>
          <a:bodyPr>
            <a:normAutofit/>
          </a:bodyPr>
          <a:lstStyle/>
          <a:p>
            <a:pPr marL="0" indent="0" algn="ctr">
              <a:buNone/>
            </a:pPr>
            <a:endParaRPr lang="en-US" dirty="0"/>
          </a:p>
          <a:p>
            <a:pPr marL="0" indent="0" algn="ctr">
              <a:buNone/>
            </a:pPr>
            <a:r>
              <a:rPr lang="en-US" dirty="0"/>
              <a:t>Owner Sampler</a:t>
            </a:r>
          </a:p>
          <a:p>
            <a:pPr marL="0" indent="0" algn="ctr">
              <a:buNone/>
            </a:pPr>
            <a:endParaRPr lang="en-US" dirty="0"/>
          </a:p>
          <a:p>
            <a:pPr marL="0" indent="0" algn="ctr">
              <a:buNone/>
            </a:pPr>
            <a:r>
              <a:rPr lang="en-US" dirty="0"/>
              <a:t>Standard</a:t>
            </a:r>
          </a:p>
          <a:p>
            <a:pPr marL="0" indent="0" algn="ctr">
              <a:buNone/>
            </a:pPr>
            <a:endParaRPr lang="en-US" dirty="0"/>
          </a:p>
          <a:p>
            <a:pPr marL="0" indent="0" algn="ctr">
              <a:buNone/>
            </a:pPr>
            <a:r>
              <a:rPr lang="en-US" dirty="0"/>
              <a:t>Group</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648200" y="2348706"/>
            <a:ext cx="4038600" cy="3028950"/>
          </a:xfrm>
        </p:spPr>
      </p:pic>
    </p:spTree>
    <p:extLst>
      <p:ext uri="{BB962C8B-B14F-4D97-AF65-F5344CB8AC3E}">
        <p14:creationId xmlns:p14="http://schemas.microsoft.com/office/powerpoint/2010/main" val="3945143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3239</Words>
  <Application>Microsoft Office PowerPoint</Application>
  <PresentationFormat>On-screen Show (4:3)</PresentationFormat>
  <Paragraphs>447</Paragraphs>
  <Slides>39</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Milk Testing for Dummies</vt:lpstr>
      <vt:lpstr>Disclaimers</vt:lpstr>
      <vt:lpstr>Who are you?</vt:lpstr>
      <vt:lpstr>Why Milk Test?</vt:lpstr>
      <vt:lpstr>Why Does Milk Testing Seem Hard?</vt:lpstr>
      <vt:lpstr>Is Milk Testing Hard?</vt:lpstr>
      <vt:lpstr>You Don’t Have to Change your Herd Management</vt:lpstr>
      <vt:lpstr>Starter Questions</vt:lpstr>
      <vt:lpstr>The Most Common Test Types</vt:lpstr>
      <vt:lpstr>Owner Sampler</vt:lpstr>
      <vt:lpstr>Standard Test</vt:lpstr>
      <vt:lpstr>Group Test</vt:lpstr>
      <vt:lpstr>Tester Requirements</vt:lpstr>
      <vt:lpstr>Equipment and How to Use It</vt:lpstr>
      <vt:lpstr>Test Day Equipment</vt:lpstr>
      <vt:lpstr>Write in the Rain notebook</vt:lpstr>
      <vt:lpstr>Scale that weighs in 1/10 pound and is certified by DHIA</vt:lpstr>
      <vt:lpstr>Weigh milk from each goat separately and record weight</vt:lpstr>
      <vt:lpstr>Mix milk thoroughly and fill the vial 40% from each milking</vt:lpstr>
      <vt:lpstr>Labeled and Sealed Vial</vt:lpstr>
      <vt:lpstr>Printed  Barn Sheet for Lab</vt:lpstr>
      <vt:lpstr>Groups Involved in Getting Your Results</vt:lpstr>
      <vt:lpstr>Role of Dairy Herd Improvement Association</vt:lpstr>
      <vt:lpstr>Role of Data Records Processing Center</vt:lpstr>
      <vt:lpstr>Council on Dairy Cattle Breeding</vt:lpstr>
      <vt:lpstr>Bea’s page from the CDCB</vt:lpstr>
      <vt:lpstr>Role of Registries</vt:lpstr>
      <vt:lpstr>Milk Stars</vt:lpstr>
      <vt:lpstr>Milk Star Requirements</vt:lpstr>
      <vt:lpstr>Verification Test</vt:lpstr>
      <vt:lpstr>One Day Test (ADGA)</vt:lpstr>
      <vt:lpstr>Tips and Tricks</vt:lpstr>
      <vt:lpstr>Tips and Tricks Continued</vt:lpstr>
      <vt:lpstr>Still More Tips and Tricks</vt:lpstr>
      <vt:lpstr>Yet More Tips and Tricks</vt:lpstr>
      <vt:lpstr>Instructions</vt:lpstr>
      <vt:lpstr>Partners</vt:lpstr>
      <vt:lpstr>Local DHIAs</vt:lpstr>
      <vt:lpstr>Registries</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Testing for Dummies</dc:title>
  <dc:creator>Trina Voss</dc:creator>
  <cp:lastModifiedBy>Andrew Voss</cp:lastModifiedBy>
  <cp:revision>114</cp:revision>
  <dcterms:created xsi:type="dcterms:W3CDTF">2018-02-21T22:41:36Z</dcterms:created>
  <dcterms:modified xsi:type="dcterms:W3CDTF">2018-02-23T00:53:05Z</dcterms:modified>
</cp:coreProperties>
</file>